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58" r:id="rId5"/>
    <p:sldId id="260" r:id="rId6"/>
    <p:sldId id="277" r:id="rId7"/>
    <p:sldId id="263" r:id="rId8"/>
    <p:sldId id="267" r:id="rId9"/>
    <p:sldId id="261" r:id="rId10"/>
    <p:sldId id="264" r:id="rId11"/>
    <p:sldId id="282" r:id="rId12"/>
    <p:sldId id="276" r:id="rId13"/>
    <p:sldId id="275" r:id="rId14"/>
    <p:sldId id="274" r:id="rId15"/>
    <p:sldId id="281" r:id="rId16"/>
    <p:sldId id="266" r:id="rId17"/>
    <p:sldId id="271" r:id="rId18"/>
    <p:sldId id="269" r:id="rId19"/>
    <p:sldId id="272" r:id="rId20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Amele" initials="SA" lastIdx="8" clrIdx="0">
    <p:extLst/>
  </p:cmAuthor>
  <p:cmAuthor id="2" name="Mocroft, Amanda" initials="MA" lastIdx="17" clrIdx="1">
    <p:extLst/>
  </p:cmAuthor>
  <p:cmAuthor id="3" name="Alison Rodger" initials="AR" lastIdx="6" clrIdx="2">
    <p:extLst/>
  </p:cmAuthor>
  <p:cmAuthor id="4" name="Line Dahlerup Rasmussen" initials="LDR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E8303B"/>
    <a:srgbClr val="383333"/>
    <a:srgbClr val="4F81BD"/>
    <a:srgbClr val="657211"/>
    <a:srgbClr val="00B0F6"/>
    <a:srgbClr val="00344A"/>
    <a:srgbClr val="B9D31F"/>
    <a:srgbClr val="AAD5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79807" autoAdjust="0"/>
  </p:normalViewPr>
  <p:slideViewPr>
    <p:cSldViewPr snapToGrid="0" snapToObjects="1">
      <p:cViewPr varScale="1">
        <p:scale>
          <a:sx n="70" d="100"/>
          <a:sy n="70" d="100"/>
        </p:scale>
        <p:origin x="798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cl.ac.uk\HomeE\rmjlame\Documents\Project%205%20-%20Reinfection\IAS%20presentation\Oral\IAS%20slide%20result_v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cl.ac.uk\HomeE\rmjlame\Documents\Project%205%20-%20Reinfection\IAS%20presentation\Oral\IAS%20slide%20result_v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147856517939E-2"/>
          <c:y val="5.7018509460324204E-2"/>
          <c:w val="0.8966272965879265"/>
          <c:h val="0.68081225066368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'reinfection by region'!$B$15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76B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F1-43C9-840B-660D37C97E00}"/>
              </c:ext>
            </c:extLst>
          </c:dPt>
          <c:dPt>
            <c:idx val="1"/>
            <c:invertIfNegative val="0"/>
            <c:bubble3D val="0"/>
            <c:spPr>
              <a:solidFill>
                <a:srgbClr val="BC00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F1-43C9-840B-660D37C97E00}"/>
              </c:ext>
            </c:extLst>
          </c:dPt>
          <c:dPt>
            <c:idx val="2"/>
            <c:invertIfNegative val="0"/>
            <c:bubble3D val="0"/>
            <c:spPr>
              <a:solidFill>
                <a:srgbClr val="4B8B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F1-43C9-840B-660D37C97E00}"/>
              </c:ext>
            </c:extLst>
          </c:dPt>
          <c:dPt>
            <c:idx val="3"/>
            <c:invertIfNegative val="0"/>
            <c:bubble3D val="0"/>
            <c:spPr>
              <a:solidFill>
                <a:srgbClr val="9F6F2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F1-43C9-840B-660D37C97E00}"/>
              </c:ext>
            </c:extLst>
          </c:dPt>
          <c:dPt>
            <c:idx val="4"/>
            <c:invertIfNegative val="0"/>
            <c:bubble3D val="0"/>
            <c:spPr>
              <a:solidFill>
                <a:srgbClr val="6572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5F1-43C9-840B-660D37C97E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'reinfection by region'!$A$16:$A$20</c:f>
              <c:strCache>
                <c:ptCount val="5"/>
                <c:pt idx="0">
                  <c:v>Overall
(585, 78)</c:v>
                </c:pt>
                <c:pt idx="1">
                  <c:v>South 
(142, 7)</c:v>
                </c:pt>
                <c:pt idx="2">
                  <c:v>Central - West
(256, 46)</c:v>
                </c:pt>
                <c:pt idx="3">
                  <c:v>North
(102, 12)</c:v>
                </c:pt>
                <c:pt idx="4">
                  <c:v>East/Central - East
(85, 13)</c:v>
                </c:pt>
              </c:strCache>
            </c:strRef>
          </c:cat>
          <c:val>
            <c:numRef>
              <c:f>'reinfection by region'!$B$16:$B$20</c:f>
              <c:numCache>
                <c:formatCode>0%</c:formatCode>
                <c:ptCount val="5"/>
                <c:pt idx="0">
                  <c:v>1</c:v>
                </c:pt>
                <c:pt idx="1">
                  <c:v>0.24273504273504273</c:v>
                </c:pt>
                <c:pt idx="2">
                  <c:v>0.43760683760683761</c:v>
                </c:pt>
                <c:pt idx="3">
                  <c:v>0.17435897435897435</c:v>
                </c:pt>
                <c:pt idx="4">
                  <c:v>0.14529914529914531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F1-43C9-840B-660D37C97E00}"/>
            </c:ext>
          </c:extLst>
        </c:ser>
        <c:ser>
          <c:idx val="1"/>
          <c:order val="1"/>
          <c:tx>
            <c:strRef>
              <c:f>'reinfection by region'!$C$15</c:f>
              <c:strCache>
                <c:ptCount val="1"/>
                <c:pt idx="0">
                  <c:v>Reinfected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BAB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5F1-43C9-840B-660D37C97E00}"/>
              </c:ext>
            </c:extLst>
          </c:dPt>
          <c:dPt>
            <c:idx val="1"/>
            <c:invertIfNegative val="0"/>
            <c:bubble3D val="0"/>
            <c:spPr>
              <a:solidFill>
                <a:srgbClr val="FF8B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75F1-43C9-840B-660D37C97E00}"/>
              </c:ext>
            </c:extLst>
          </c:dPt>
          <c:dPt>
            <c:idx val="2"/>
            <c:invertIfNegative val="0"/>
            <c:bubble3D val="0"/>
            <c:spPr>
              <a:solidFill>
                <a:srgbClr val="9FC6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75F1-43C9-840B-660D37C97E00}"/>
              </c:ext>
            </c:extLst>
          </c:dPt>
          <c:dPt>
            <c:idx val="3"/>
            <c:invertIfNegative val="0"/>
            <c:bubble3D val="0"/>
            <c:spPr>
              <a:solidFill>
                <a:srgbClr val="E0B67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5F1-43C9-840B-660D37C97E0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75F1-43C9-840B-660D37C97E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'reinfection by region'!$A$16:$A$20</c:f>
              <c:strCache>
                <c:ptCount val="5"/>
                <c:pt idx="0">
                  <c:v>Overall
(585, 78)</c:v>
                </c:pt>
                <c:pt idx="1">
                  <c:v>South 
(142, 7)</c:v>
                </c:pt>
                <c:pt idx="2">
                  <c:v>Central - West
(256, 46)</c:v>
                </c:pt>
                <c:pt idx="3">
                  <c:v>North
(102, 12)</c:v>
                </c:pt>
                <c:pt idx="4">
                  <c:v>East/Central - East
(85, 13)</c:v>
                </c:pt>
              </c:strCache>
            </c:strRef>
          </c:cat>
          <c:val>
            <c:numRef>
              <c:f>'reinfection by region'!$C$16:$C$20</c:f>
              <c:numCache>
                <c:formatCode>0%</c:formatCode>
                <c:ptCount val="5"/>
                <c:pt idx="0">
                  <c:v>0.13333333333333333</c:v>
                </c:pt>
                <c:pt idx="1">
                  <c:v>4.9295774647887321E-2</c:v>
                </c:pt>
                <c:pt idx="2">
                  <c:v>0.1796875</c:v>
                </c:pt>
                <c:pt idx="3">
                  <c:v>0.11764705882352941</c:v>
                </c:pt>
                <c:pt idx="4">
                  <c:v>0.15294117647058825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5F1-43C9-840B-660D37C97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733160"/>
        <c:axId val="193881864"/>
      </c:barChart>
      <c:catAx>
        <c:axId val="194733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dirty="0" smtClean="0"/>
                  <a:t>Region </a:t>
                </a:r>
              </a:p>
              <a:p>
                <a:pPr>
                  <a:defRPr sz="1600" b="1"/>
                </a:pPr>
                <a:r>
                  <a:rPr lang="en-GB" sz="1600" b="1" dirty="0" smtClean="0"/>
                  <a:t>(n overall, n </a:t>
                </a:r>
                <a:r>
                  <a:rPr lang="en-GB" sz="1600" b="1" dirty="0" err="1" smtClean="0"/>
                  <a:t>reinfected</a:t>
                </a:r>
                <a:r>
                  <a:rPr lang="en-GB" sz="1600" b="1" dirty="0" smtClean="0"/>
                  <a:t>)</a:t>
                </a:r>
                <a:endParaRPr lang="en-GB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81864"/>
        <c:crosses val="autoZero"/>
        <c:auto val="1"/>
        <c:lblAlgn val="ctr"/>
        <c:lblOffset val="100"/>
        <c:noMultiLvlLbl val="0"/>
      </c:catAx>
      <c:valAx>
        <c:axId val="1938818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3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aOR (95% CI)</a:t>
            </a:r>
          </a:p>
        </c:rich>
      </c:tx>
      <c:layout>
        <c:manualLayout>
          <c:xMode val="edge"/>
          <c:yMode val="edge"/>
          <c:x val="0.81566135017979902"/>
          <c:y val="8.2342147833331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234015018955963E-2"/>
          <c:y val="3.3183899920316111E-2"/>
          <c:w val="0.90954697069116364"/>
          <c:h val="0.8400139614245408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fixedVal"/>
            <c:noEndCap val="1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cust"/>
            <c:noEndCap val="0"/>
            <c:plus>
              <c:numRef>
                <c:f>'forest plot'!$K$3:$K$24</c:f>
                <c:numCache>
                  <c:formatCode>General</c:formatCode>
                  <c:ptCount val="19"/>
                  <c:pt idx="1">
                    <c:v>0.74099999999999999</c:v>
                  </c:pt>
                  <c:pt idx="3">
                    <c:v>0.52699999999999991</c:v>
                  </c:pt>
                  <c:pt idx="5">
                    <c:v>5.1869999999999994</c:v>
                  </c:pt>
                  <c:pt idx="6">
                    <c:v>3.7600000000000002</c:v>
                  </c:pt>
                  <c:pt idx="7">
                    <c:v>7.6650000000000009</c:v>
                  </c:pt>
                  <c:pt idx="9">
                    <c:v>0.70699999999999996</c:v>
                  </c:pt>
                  <c:pt idx="10">
                    <c:v>0.66799999999999993</c:v>
                  </c:pt>
                  <c:pt idx="12">
                    <c:v>1.1930000000000001</c:v>
                  </c:pt>
                  <c:pt idx="14">
                    <c:v>2.258</c:v>
                  </c:pt>
                  <c:pt idx="16">
                    <c:v>0.40699999999999997</c:v>
                  </c:pt>
                  <c:pt idx="18">
                    <c:v>3.3949999999999996</c:v>
                  </c:pt>
                </c:numCache>
              </c:numRef>
            </c:plus>
            <c:minus>
              <c:numRef>
                <c:f>'forest plot'!$I$3:$I$24</c:f>
                <c:numCache>
                  <c:formatCode>General</c:formatCode>
                  <c:ptCount val="19"/>
                  <c:pt idx="1">
                    <c:v>0.42199999999999993</c:v>
                  </c:pt>
                  <c:pt idx="3">
                    <c:v>0.24600000000000002</c:v>
                  </c:pt>
                  <c:pt idx="5">
                    <c:v>2.2190000000000003</c:v>
                  </c:pt>
                  <c:pt idx="6">
                    <c:v>1.3579999999999999</c:v>
                  </c:pt>
                  <c:pt idx="7">
                    <c:v>2.7909999999999999</c:v>
                  </c:pt>
                  <c:pt idx="9">
                    <c:v>0.38900000000000001</c:v>
                  </c:pt>
                  <c:pt idx="10">
                    <c:v>0.29800000000000004</c:v>
                  </c:pt>
                  <c:pt idx="12">
                    <c:v>0.70799999999999996</c:v>
                  </c:pt>
                  <c:pt idx="14">
                    <c:v>0.96699999999999997</c:v>
                  </c:pt>
                  <c:pt idx="16">
                    <c:v>0.21099999999999999</c:v>
                  </c:pt>
                  <c:pt idx="18">
                    <c:v>1.4100000000000001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'forest plot'!$G$3:$G$22</c:f>
              <c:numCache>
                <c:formatCode>0.00</c:formatCode>
                <c:ptCount val="19"/>
                <c:pt idx="0">
                  <c:v>1</c:v>
                </c:pt>
                <c:pt idx="1">
                  <c:v>0.97899999999999998</c:v>
                </c:pt>
                <c:pt idx="2">
                  <c:v>1</c:v>
                </c:pt>
                <c:pt idx="3">
                  <c:v>0.45900000000000002</c:v>
                </c:pt>
                <c:pt idx="4">
                  <c:v>1</c:v>
                </c:pt>
                <c:pt idx="5">
                  <c:v>3.8780000000000001</c:v>
                </c:pt>
                <c:pt idx="6">
                  <c:v>2.1259999999999999</c:v>
                </c:pt>
                <c:pt idx="7">
                  <c:v>4.3879999999999999</c:v>
                </c:pt>
                <c:pt idx="8">
                  <c:v>1</c:v>
                </c:pt>
                <c:pt idx="9">
                  <c:v>0.86199999999999999</c:v>
                </c:pt>
                <c:pt idx="10">
                  <c:v>0.53800000000000003</c:v>
                </c:pt>
                <c:pt idx="11">
                  <c:v>1</c:v>
                </c:pt>
                <c:pt idx="12">
                  <c:v>1.742</c:v>
                </c:pt>
                <c:pt idx="13">
                  <c:v>1</c:v>
                </c:pt>
                <c:pt idx="14">
                  <c:v>1.6919999999999999</c:v>
                </c:pt>
                <c:pt idx="15">
                  <c:v>1</c:v>
                </c:pt>
                <c:pt idx="16">
                  <c:v>0.436</c:v>
                </c:pt>
                <c:pt idx="17">
                  <c:v>1</c:v>
                </c:pt>
                <c:pt idx="18">
                  <c:v>2.41</c:v>
                </c:pt>
              </c:numCache>
            </c:numRef>
          </c:xVal>
          <c:yVal>
            <c:numRef>
              <c:f>'forest plot'!$M$3:$M$22</c:f>
              <c:numCache>
                <c:formatCode>General</c:formatCode>
                <c:ptCount val="19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06-4064-99CA-C321D5A553B9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tx>
                <c:strRef>
                  <c:f>'forest plot'!$B$3</c:f>
                  <c:strCache>
                    <c:ptCount val="1"/>
                    <c:pt idx="0">
                      <c:v>≤45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{88E7029A-FDED-413F-B2A0-EA9660A2D00C}</c15:txfldGUID>
                      <c15:f>'forest plot'!$B$3</c15:f>
                      <c15:dlblFieldTableCache>
                        <c:ptCount val="1"/>
                        <c:pt idx="0">
                          <c:v>≤45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D106-4064-99CA-C321D5A553B9}"/>
                </c:ext>
              </c:extLst>
            </c:dLbl>
            <c:dLbl>
              <c:idx val="1"/>
              <c:tx>
                <c:strRef>
                  <c:f>'forest plot'!$B$4</c:f>
                  <c:strCache>
                    <c:ptCount val="1"/>
                    <c:pt idx="0">
                      <c:v>&gt;45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{EDEDFB77-82D4-4B71-A707-F800F396C033}</c15:txfldGUID>
                      <c15:f>'forest plot'!$B$4</c15:f>
                      <c15:dlblFieldTableCache>
                        <c:ptCount val="1"/>
                        <c:pt idx="0">
                          <c:v>&gt;45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D106-4064-99CA-C321D5A553B9}"/>
                </c:ext>
              </c:extLst>
            </c:dLbl>
            <c:dLbl>
              <c:idx val="2"/>
              <c:tx>
                <c:strRef>
                  <c:f>'forest plot'!$B$5</c:f>
                  <c:strCache>
                    <c:ptCount val="1"/>
                    <c:pt idx="0">
                      <c:v>Male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{ADC92427-3F9E-4427-BC0D-BD9CBE3F60F4}</c15:txfldGUID>
                      <c15:f>'forest plot'!$B$5</c15:f>
                      <c15:dlblFieldTableCache>
                        <c:ptCount val="1"/>
                        <c:pt idx="0">
                          <c:v>Male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D106-4064-99CA-C321D5A553B9}"/>
                </c:ext>
              </c:extLst>
            </c:dLbl>
            <c:dLbl>
              <c:idx val="3"/>
              <c:tx>
                <c:strRef>
                  <c:f>'forest plot'!$B$6</c:f>
                  <c:strCache>
                    <c:ptCount val="1"/>
                    <c:pt idx="0">
                      <c:v>Female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{09F31B4C-0278-4EE2-B10C-456CFA221CB8}</c15:txfldGUID>
                      <c15:f>'forest plot'!$B$6</c15:f>
                      <c15:dlblFieldTableCache>
                        <c:ptCount val="1"/>
                        <c:pt idx="0">
                          <c:v>Female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D106-4064-99CA-C321D5A553B9}"/>
                </c:ext>
              </c:extLst>
            </c:dLbl>
            <c:dLbl>
              <c:idx val="4"/>
              <c:tx>
                <c:strRef>
                  <c:f>'forest plot'!$B$7</c:f>
                  <c:strCache>
                    <c:ptCount val="1"/>
                    <c:pt idx="0">
                      <c:v>South 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{FAC09A4F-80F9-413A-A8CC-DE7B635FEFEF}</c15:txfldGUID>
                      <c15:f>'forest plot'!$B$7</c15:f>
                      <c15:dlblFieldTableCache>
                        <c:ptCount val="1"/>
                        <c:pt idx="0">
                          <c:v>South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D106-4064-99CA-C321D5A553B9}"/>
                </c:ext>
              </c:extLst>
            </c:dLbl>
            <c:dLbl>
              <c:idx val="5"/>
              <c:tx>
                <c:strRef>
                  <c:f>'forest plot'!$B$8</c:f>
                  <c:strCache>
                    <c:ptCount val="1"/>
                    <c:pt idx="0">
                      <c:v>Central - West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{EBD06CF2-BEB4-4190-8B2C-FA0CB73D11FA}</c15:txfldGUID>
                      <c15:f>'forest plot'!$B$8</c15:f>
                      <c15:dlblFieldTableCache>
                        <c:ptCount val="1"/>
                        <c:pt idx="0">
                          <c:v>Central - West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D106-4064-99CA-C321D5A553B9}"/>
                </c:ext>
              </c:extLst>
            </c:dLbl>
            <c:dLbl>
              <c:idx val="6"/>
              <c:tx>
                <c:strRef>
                  <c:f>'forest plot'!$B$9</c:f>
                  <c:strCache>
                    <c:ptCount val="1"/>
                    <c:pt idx="0">
                      <c:v>North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{91B1EE13-E16B-4E2A-9126-3E968772E37E}</c15:txfldGUID>
                      <c15:f>'forest plot'!$B$9</c15:f>
                      <c15:dlblFieldTableCache>
                        <c:ptCount val="1"/>
                        <c:pt idx="0">
                          <c:v>North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D106-4064-99CA-C321D5A553B9}"/>
                </c:ext>
              </c:extLst>
            </c:dLbl>
            <c:dLbl>
              <c:idx val="7"/>
              <c:tx>
                <c:strRef>
                  <c:f>'forest plot'!$B$11</c:f>
                  <c:strCache>
                    <c:ptCount val="1"/>
                    <c:pt idx="0">
                      <c:v>East/Central-East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{92747AF8-4BE1-44E5-A99D-8795B3062A62}</c15:txfldGUID>
                      <c15:f>'forest plot'!$B$11</c15:f>
                      <c15:dlblFieldTableCache>
                        <c:ptCount val="1"/>
                        <c:pt idx="0">
                          <c:v>East/Central-East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D106-4064-99CA-C321D5A553B9}"/>
                </c:ext>
              </c:extLst>
            </c:dLbl>
            <c:dLbl>
              <c:idx val="8"/>
              <c:tx>
                <c:strRef>
                  <c:f>'forest plot'!$B$12</c:f>
                  <c:strCache>
                    <c:ptCount val="1"/>
                    <c:pt idx="0">
                      <c:v>MSM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{58ED9685-148E-49C4-A99A-F7E7235427FF}</c15:txfldGUID>
                      <c15:f>'forest plot'!$B$12</c15:f>
                      <c15:dlblFieldTableCache>
                        <c:ptCount val="1"/>
                        <c:pt idx="0">
                          <c:v>MSM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D106-4064-99CA-C321D5A553B9}"/>
                </c:ext>
              </c:extLst>
            </c:dLbl>
            <c:dLbl>
              <c:idx val="9"/>
              <c:tx>
                <c:strRef>
                  <c:f>'forest plot'!$B$13</c:f>
                  <c:strCache>
                    <c:ptCount val="1"/>
                    <c:pt idx="0">
                      <c:v>IDU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{8BC2ACB8-369D-4DD2-BF44-3DD1D1C012B0}</c15:txfldGUID>
                      <c15:f>'forest plot'!$B$13</c15:f>
                      <c15:dlblFieldTableCache>
                        <c:ptCount val="1"/>
                        <c:pt idx="0">
                          <c:v>IDU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D106-4064-99CA-C321D5A553B9}"/>
                </c:ext>
              </c:extLst>
            </c:dLbl>
            <c:dLbl>
              <c:idx val="10"/>
              <c:tx>
                <c:strRef>
                  <c:f>'forest plot'!$B$14</c:f>
                  <c:strCache>
                    <c:ptCount val="1"/>
                    <c:pt idx="0">
                      <c:v>Other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{0576D6E4-848D-4A29-ADEC-52EC49661F4F}</c15:txfldGUID>
                      <c15:f>'forest plot'!$B$14</c15:f>
                      <c15:dlblFieldTableCache>
                        <c:ptCount val="1"/>
                        <c:pt idx="0">
                          <c:v>Other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D106-4064-99CA-C321D5A553B9}"/>
                </c:ext>
              </c:extLst>
            </c:dLbl>
            <c:dLbl>
              <c:idx val="11"/>
              <c:tx>
                <c:strRef>
                  <c:f>'forest plot'!$B$15</c:f>
                  <c:strCache>
                    <c:ptCount val="1"/>
                    <c:pt idx="0">
                      <c:v>≤500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{93A691E8-D8A8-41BD-AD0E-578B533814D3}</c15:txfldGUID>
                      <c15:f>'forest plot'!$B$15</c15:f>
                      <c15:dlblFieldTableCache>
                        <c:ptCount val="1"/>
                        <c:pt idx="0">
                          <c:v>≤500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D106-4064-99CA-C321D5A553B9}"/>
                </c:ext>
              </c:extLst>
            </c:dLbl>
            <c:dLbl>
              <c:idx val="12"/>
              <c:tx>
                <c:strRef>
                  <c:f>'forest plot'!$B$16</c:f>
                  <c:strCache>
                    <c:ptCount val="1"/>
                    <c:pt idx="0">
                      <c:v>&gt;500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{7B322CE3-3D87-47D3-8E42-791BD25704B1}</c15:txfldGUID>
                      <c15:f>'forest plot'!$B$16</c15:f>
                      <c15:dlblFieldTableCache>
                        <c:ptCount val="1"/>
                        <c:pt idx="0">
                          <c:v>&gt;500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D106-4064-99CA-C321D5A553B9}"/>
                </c:ext>
              </c:extLst>
            </c:dLbl>
            <c:dLbl>
              <c:idx val="13"/>
              <c:tx>
                <c:strRef>
                  <c:f>'forest plot'!$B$17</c:f>
                  <c:strCache>
                    <c:ptCount val="1"/>
                    <c:pt idx="0">
                      <c:v>Interferon 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{C308BC20-60C9-4F5D-94AA-8AF0F92F0AFD}</c15:txfldGUID>
                      <c15:f>'forest plot'!$B$17</c15:f>
                      <c15:dlblFieldTableCache>
                        <c:ptCount val="1"/>
                        <c:pt idx="0">
                          <c:v>Interferon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D106-4064-99CA-C321D5A553B9}"/>
                </c:ext>
              </c:extLst>
            </c:dLbl>
            <c:dLbl>
              <c:idx val="14"/>
              <c:tx>
                <c:strRef>
                  <c:f>'forest plot'!$B$18</c:f>
                  <c:strCache>
                    <c:ptCount val="1"/>
                    <c:pt idx="0">
                      <c:v>DAA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{029EE584-B561-4475-94E3-AE7218D967C6}</c15:txfldGUID>
                      <c15:f>'forest plot'!$B$18</c15:f>
                      <c15:dlblFieldTableCache>
                        <c:ptCount val="1"/>
                        <c:pt idx="0">
                          <c:v>DAA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D106-4064-99CA-C321D5A553B9}"/>
                </c:ext>
              </c:extLst>
            </c:dLbl>
            <c:dLbl>
              <c:idx val="15"/>
              <c:tx>
                <c:strRef>
                  <c:f>'forest plot'!$B$19</c:f>
                  <c:strCache>
                    <c:ptCount val="1"/>
                    <c:pt idx="0">
                      <c:v>&lt;2014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{DC5D0CCE-7609-49AE-B0B2-9890D9100663}</c15:txfldGUID>
                      <c15:f>'forest plot'!$B$19</c15:f>
                      <c15:dlblFieldTableCache>
                        <c:ptCount val="1"/>
                        <c:pt idx="0">
                          <c:v>&lt;2014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D106-4064-99CA-C321D5A553B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 smtClean="0"/>
                      <a:t>2014-2015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06-4064-99CA-C321D5A553B9}"/>
                </c:ext>
              </c:extLst>
            </c:dLbl>
            <c:dLbl>
              <c:idx val="17"/>
              <c:tx>
                <c:strRef>
                  <c:f>'forest plot'!$B$21</c:f>
                  <c:strCache>
                    <c:ptCount val="1"/>
                    <c:pt idx="0">
                      <c:v>&lt;F3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{2D9416D1-151E-4C47-A589-498F96022DCD}</c15:txfldGUID>
                      <c15:f>'forest plot'!$B$21</c15:f>
                      <c15:dlblFieldTableCache>
                        <c:ptCount val="1"/>
                        <c:pt idx="0">
                          <c:v>&lt;F3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D106-4064-99CA-C321D5A553B9}"/>
                </c:ext>
              </c:extLst>
            </c:dLbl>
            <c:dLbl>
              <c:idx val="18"/>
              <c:tx>
                <c:strRef>
                  <c:f>'forest plot'!$B$22</c:f>
                  <c:strCache>
                    <c:ptCount val="1"/>
                    <c:pt idx="0">
                      <c:v>≥F3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{9AA4347C-6BA5-4BD1-BFD1-D8F4D52AFB32}</c15:txfldGUID>
                      <c15:f>'forest plot'!$B$22</c15:f>
                      <c15:dlblFieldTableCache>
                        <c:ptCount val="1"/>
                        <c:pt idx="0">
                          <c:v>≥F3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3-D106-4064-99CA-C321D5A55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'forest plot'!$N$3:$N$22</c:f>
              <c:numCache>
                <c:formatCode>General</c:formatCode>
                <c:ptCount val="19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</c:numCache>
            </c:numRef>
          </c:xVal>
          <c:yVal>
            <c:numRef>
              <c:f>'forest plot'!$M$3:$M$22</c:f>
              <c:numCache>
                <c:formatCode>General</c:formatCode>
                <c:ptCount val="19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D106-4064-99CA-C321D5A553B9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tx>
                <c:strRef>
                  <c:f>'forest plot'!$A$3</c:f>
                  <c:strCache>
                    <c:ptCount val="1"/>
                    <c:pt idx="0">
                      <c:v>Age group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{C2302028-4465-4044-86B4-246B7D6CFE3A}</c15:txfldGUID>
                      <c15:f>'forest plot'!$A$3</c15:f>
                      <c15:dlblFieldTableCache>
                        <c:ptCount val="1"/>
                        <c:pt idx="0">
                          <c:v>Age group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5-D106-4064-99CA-C321D5A553B9}"/>
                </c:ext>
              </c:extLst>
            </c:dLbl>
            <c:dLbl>
              <c:idx val="1"/>
              <c:tx>
                <c:strRef>
                  <c:f>'forest plot'!$A$4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{AAEF4835-6C6E-4BFD-8E62-0F2C51E064FD}</c15:txfldGUID>
                      <c15:f>'forest plot'!$A$4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D106-4064-99CA-C321D5A553B9}"/>
                </c:ext>
              </c:extLst>
            </c:dLbl>
            <c:dLbl>
              <c:idx val="2"/>
              <c:tx>
                <c:strRef>
                  <c:f>'forest plot'!$A$5</c:f>
                  <c:strCache>
                    <c:ptCount val="1"/>
                    <c:pt idx="0">
                      <c:v>Gender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{F7337348-C59D-4E71-9373-D59AE354A8A5}</c15:txfldGUID>
                      <c15:f>'forest plot'!$A$5</c15:f>
                      <c15:dlblFieldTableCache>
                        <c:ptCount val="1"/>
                        <c:pt idx="0">
                          <c:v>Gender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D106-4064-99CA-C321D5A553B9}"/>
                </c:ext>
              </c:extLst>
            </c:dLbl>
            <c:dLbl>
              <c:idx val="3"/>
              <c:tx>
                <c:strRef>
                  <c:f>'forest plot'!$A$6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{9942CB84-4AC6-4385-97B5-59C790AB5937}</c15:txfldGUID>
                      <c15:f>'forest plot'!$A$6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D106-4064-99CA-C321D5A553B9}"/>
                </c:ext>
              </c:extLst>
            </c:dLbl>
            <c:dLbl>
              <c:idx val="4"/>
              <c:tx>
                <c:strRef>
                  <c:f>'forest plot'!$A$7</c:f>
                  <c:strCache>
                    <c:ptCount val="1"/>
                    <c:pt idx="0">
                      <c:v>Region of Europe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{6BD4D609-F6D1-4EE5-851C-47992AE3F6CC}</c15:txfldGUID>
                      <c15:f>'forest plot'!$A$7</c15:f>
                      <c15:dlblFieldTableCache>
                        <c:ptCount val="1"/>
                        <c:pt idx="0">
                          <c:v>Region of Europe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D106-4064-99CA-C321D5A553B9}"/>
                </c:ext>
              </c:extLst>
            </c:dLbl>
            <c:dLbl>
              <c:idx val="5"/>
              <c:tx>
                <c:strRef>
                  <c:f>'forest plot'!$A$8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{ADD815C9-BA40-42FA-8EF9-F09833ABAA49}</c15:txfldGUID>
                      <c15:f>'forest plot'!$A$8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D106-4064-99CA-C321D5A553B9}"/>
                </c:ext>
              </c:extLst>
            </c:dLbl>
            <c:dLbl>
              <c:idx val="6"/>
              <c:tx>
                <c:strRef>
                  <c:f>'forest plot'!$A$9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{3E070054-AA82-410D-80C2-B532289E686C}</c15:txfldGUID>
                      <c15:f>'forest plot'!$A$9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D106-4064-99CA-C321D5A553B9}"/>
                </c:ext>
              </c:extLst>
            </c:dLbl>
            <c:dLbl>
              <c:idx val="7"/>
              <c:tx>
                <c:strRef>
                  <c:f>'forest plot'!$A$11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{54AA1055-99D3-4406-82E6-6F49444F559E}</c15:txfldGUID>
                      <c15:f>'forest plot'!$A$11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D106-4064-99CA-C321D5A553B9}"/>
                </c:ext>
              </c:extLst>
            </c:dLbl>
            <c:dLbl>
              <c:idx val="8"/>
              <c:tx>
                <c:strRef>
                  <c:f>'forest plot'!$A$12</c:f>
                  <c:strCache>
                    <c:ptCount val="1"/>
                    <c:pt idx="0">
                      <c:v>HIV risk group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{24073C94-0206-41EF-82B3-5A7F3C2BE636}</c15:txfldGUID>
                      <c15:f>'forest plot'!$A$12</c15:f>
                      <c15:dlblFieldTableCache>
                        <c:ptCount val="1"/>
                        <c:pt idx="0">
                          <c:v>HIV risk group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D106-4064-99CA-C321D5A553B9}"/>
                </c:ext>
              </c:extLst>
            </c:dLbl>
            <c:dLbl>
              <c:idx val="9"/>
              <c:tx>
                <c:strRef>
                  <c:f>'forest plot'!$A$13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{692A8ADF-618D-4584-AD74-ED41CB6F5A14}</c15:txfldGUID>
                      <c15:f>'forest plot'!$A$13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E-D106-4064-99CA-C321D5A553B9}"/>
                </c:ext>
              </c:extLst>
            </c:dLbl>
            <c:dLbl>
              <c:idx val="10"/>
              <c:tx>
                <c:strRef>
                  <c:f>'forest plot'!$A$14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{A8C93201-EBDB-4773-A669-C693E60EEF4E}</c15:txfldGUID>
                      <c15:f>'forest plot'!$A$14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D106-4064-99CA-C321D5A553B9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972A9B95-368F-4D23-86C6-112939401BEF}" type="CELLREF">
                      <a:rPr lang="en-US"/>
                      <a:pPr/>
                      <a:t>[CELLREF]</a:t>
                    </a:fld>
                    <a:r>
                      <a:rPr lang="en-US" baseline="30000"/>
                      <a:t>3</a:t>
                    </a:r>
                    <a:r>
                      <a:rPr lang="en-US" baseline="0"/>
                      <a:t>)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{972A9B95-368F-4D23-86C6-112939401BEF}</c15:txfldGUID>
                      <c15:f>'forest plot'!$A$15</c15:f>
                      <c15:dlblFieldTableCache>
                        <c:ptCount val="1"/>
                        <c:pt idx="0">
                          <c:v>CD4 count  (cells/mm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D106-4064-99CA-C321D5A553B9}"/>
                </c:ext>
              </c:extLst>
            </c:dLbl>
            <c:dLbl>
              <c:idx val="12"/>
              <c:tx>
                <c:strRef>
                  <c:f>'forest plot'!$A$16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{D983FBE2-DA81-4F37-9DCF-792CFDB63289}</c15:txfldGUID>
                      <c15:f>'forest plot'!$A$16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D106-4064-99CA-C321D5A553B9}"/>
                </c:ext>
              </c:extLst>
            </c:dLbl>
            <c:dLbl>
              <c:idx val="13"/>
              <c:tx>
                <c:strRef>
                  <c:f>'forest plot'!$A$17</c:f>
                  <c:strCache>
                    <c:ptCount val="1"/>
                    <c:pt idx="0">
                      <c:v>HCV treatment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{69FADD00-E6AB-4BF9-92FF-00FB46B12352}</c15:txfldGUID>
                      <c15:f>'forest plot'!$A$17</c15:f>
                      <c15:dlblFieldTableCache>
                        <c:ptCount val="1"/>
                        <c:pt idx="0">
                          <c:v>HCV treatment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D106-4064-99CA-C321D5A553B9}"/>
                </c:ext>
              </c:extLst>
            </c:dLbl>
            <c:dLbl>
              <c:idx val="14"/>
              <c:tx>
                <c:strRef>
                  <c:f>'forest plot'!$A$18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{BA590DA7-D6C6-4104-BA70-1758D212A1E2}</c15:txfldGUID>
                      <c15:f>'forest plot'!$A$18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D106-4064-99CA-C321D5A553B9}"/>
                </c:ext>
              </c:extLst>
            </c:dLbl>
            <c:dLbl>
              <c:idx val="15"/>
              <c:tx>
                <c:strRef>
                  <c:f>'forest plot'!$A$19</c:f>
                  <c:strCache>
                    <c:ptCount val="1"/>
                    <c:pt idx="0">
                      <c:v>Year SVR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{5F12C4FF-B1CC-4D8B-A07F-3A99ADEDC447}</c15:txfldGUID>
                      <c15:f>'forest plot'!$A$19</c15:f>
                      <c15:dlblFieldTableCache>
                        <c:ptCount val="1"/>
                        <c:pt idx="0">
                          <c:v>Year SVR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4-D106-4064-99CA-C321D5A553B9}"/>
                </c:ext>
              </c:extLst>
            </c:dLbl>
            <c:dLbl>
              <c:idx val="16"/>
              <c:tx>
                <c:strRef>
                  <c:f>'forest plot'!$A$20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{A1621517-7DF5-4ECD-9D2A-A6158C10D803}</c15:txfldGUID>
                      <c15:f>'forest plot'!$A$20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5-D106-4064-99CA-C321D5A553B9}"/>
                </c:ext>
              </c:extLst>
            </c:dLbl>
            <c:dLbl>
              <c:idx val="17"/>
              <c:tx>
                <c:strRef>
                  <c:f>'forest plot'!$A$21</c:f>
                  <c:strCache>
                    <c:ptCount val="1"/>
                    <c:pt idx="0">
                      <c:v>Fibrosis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{B4133369-753D-4852-9C8E-B580FCAA86BC}</c15:txfldGUID>
                      <c15:f>'forest plot'!$A$21</c15:f>
                      <c15:dlblFieldTableCache>
                        <c:ptCount val="1"/>
                        <c:pt idx="0">
                          <c:v>Fibrosis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D106-4064-99CA-C321D5A553B9}"/>
                </c:ext>
              </c:extLst>
            </c:dLbl>
            <c:dLbl>
              <c:idx val="18"/>
              <c:tx>
                <c:strRef>
                  <c:f>'forest plot'!$A$22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{6B694669-BAD5-4FAF-BA7C-8334C75B2717}</c15:txfldGUID>
                      <c15:f>'forest plot'!$A$22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7-D106-4064-99CA-C321D5A55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'forest plot'!$P$3:$P$22</c:f>
              <c:numCache>
                <c:formatCode>General</c:formatCode>
                <c:ptCount val="19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</c:numCache>
            </c:numRef>
          </c:xVal>
          <c:yVal>
            <c:numRef>
              <c:f>'forest plot'!$O$3:$O$22</c:f>
              <c:numCache>
                <c:formatCode>General</c:formatCode>
                <c:ptCount val="19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8-D106-4064-99CA-C321D5A553B9}"/>
            </c:ext>
          </c:extLst>
        </c:ser>
        <c:ser>
          <c:idx val="4"/>
          <c:order val="4"/>
          <c:tx>
            <c:v>line - gender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plot'!$D$28:$E$28</c:f>
              <c:numCache>
                <c:formatCode>0.00</c:formatCode>
                <c:ptCount val="2"/>
                <c:pt idx="0" formatCode="General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plot'!$D$29:$E$29</c:f>
              <c:numCache>
                <c:formatCode>0.00</c:formatCode>
                <c:ptCount val="2"/>
                <c:pt idx="0" formatCode="General">
                  <c:v>17.5</c:v>
                </c:pt>
                <c:pt idx="1">
                  <c:v>17.5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D106-4064-99CA-C321D5A553B9}"/>
            </c:ext>
          </c:extLst>
        </c:ser>
        <c:ser>
          <c:idx val="7"/>
          <c:order val="5"/>
          <c:tx>
            <c:v>line - region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plot'!$F$28:$G$28</c:f>
              <c:numCache>
                <c:formatCode>0.00</c:formatCode>
                <c:ptCount val="2"/>
                <c:pt idx="0" formatCode="General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plot'!$F$29:$G$29</c:f>
              <c:numCache>
                <c:formatCode>0.00</c:formatCode>
                <c:ptCount val="2"/>
                <c:pt idx="0" formatCode="General">
                  <c:v>15.5</c:v>
                </c:pt>
                <c:pt idx="1">
                  <c:v>15.5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A-D106-4064-99CA-C321D5A553B9}"/>
            </c:ext>
          </c:extLst>
        </c:ser>
        <c:ser>
          <c:idx val="6"/>
          <c:order val="6"/>
          <c:tx>
            <c:v>line - hivrisk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plot'!$H$28:$I$28</c:f>
              <c:numCache>
                <c:formatCode>0.00</c:formatCode>
                <c:ptCount val="2"/>
                <c:pt idx="0" formatCode="General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plot'!$H$29:$I$29</c:f>
              <c:numCache>
                <c:formatCode>0.00</c:formatCode>
                <c:ptCount val="2"/>
                <c:pt idx="0" formatCode="General">
                  <c:v>11.5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D106-4064-99CA-C321D5A553B9}"/>
            </c:ext>
          </c:extLst>
        </c:ser>
        <c:ser>
          <c:idx val="5"/>
          <c:order val="7"/>
          <c:tx>
            <c:v>line - CD4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plot'!$J$28:$K$28</c:f>
              <c:numCache>
                <c:formatCode>0.00</c:formatCode>
                <c:ptCount val="2"/>
                <c:pt idx="0" formatCode="General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plot'!$J$29:$K$29</c:f>
              <c:numCache>
                <c:formatCode>0.00</c:formatCode>
                <c:ptCount val="2"/>
                <c:pt idx="0" formatCode="General">
                  <c:v>8.5</c:v>
                </c:pt>
                <c:pt idx="1">
                  <c:v>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C-D106-4064-99CA-C321D5A553B9}"/>
            </c:ext>
          </c:extLst>
        </c:ser>
        <c:ser>
          <c:idx val="9"/>
          <c:order val="8"/>
          <c:tx>
            <c:v>line - hcv trt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plot'!$L$28:$M$28</c:f>
              <c:numCache>
                <c:formatCode>0.00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plot'!$L$29:$M$29</c:f>
              <c:numCache>
                <c:formatCode>0.00</c:formatCode>
                <c:ptCount val="2"/>
                <c:pt idx="0">
                  <c:v>6.5</c:v>
                </c:pt>
                <c:pt idx="1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D106-4064-99CA-C321D5A553B9}"/>
            </c:ext>
          </c:extLst>
        </c:ser>
        <c:ser>
          <c:idx val="10"/>
          <c:order val="9"/>
          <c:tx>
            <c:v>line - year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plot'!$N$28:$O$28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plot'!$N$29:$O$29</c:f>
              <c:numCache>
                <c:formatCode>General</c:formatCode>
                <c:ptCount val="2"/>
                <c:pt idx="0">
                  <c:v>4.5</c:v>
                </c:pt>
                <c:pt idx="1">
                  <c:v>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E-D106-4064-99CA-C321D5A553B9}"/>
            </c:ext>
          </c:extLst>
        </c:ser>
        <c:ser>
          <c:idx val="11"/>
          <c:order val="1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tx>
                <c:strRef>
                  <c:f>'forest plot'!$R$3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{8EB48C31-D2C1-47FB-A704-9D3673A79591}</c15:txfldGUID>
                      <c15:f>'forest plot'!$R$3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F-D106-4064-99CA-C321D5A553B9}"/>
                </c:ext>
              </c:extLst>
            </c:dLbl>
            <c:dLbl>
              <c:idx val="1"/>
              <c:tx>
                <c:strRef>
                  <c:f>'forest plot'!$R$4</c:f>
                  <c:strCache>
                    <c:ptCount val="1"/>
                    <c:pt idx="0">
                      <c:v>0.98 (0.56-1.72)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{DDA1A84C-1D71-427A-8F81-FBD38D29BDD1}</c15:txfldGUID>
                      <c15:f>'forest plot'!$R$4</c15:f>
                      <c15:dlblFieldTableCache>
                        <c:ptCount val="1"/>
                        <c:pt idx="0">
                          <c:v>0.98 (0.56-1.72)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0-D106-4064-99CA-C321D5A553B9}"/>
                </c:ext>
              </c:extLst>
            </c:dLbl>
            <c:dLbl>
              <c:idx val="2"/>
              <c:tx>
                <c:strRef>
                  <c:f>'forest plot'!$R$5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{0F79E3E3-5F26-43AF-98D6-F9411FB5F419}</c15:txfldGUID>
                      <c15:f>'forest plot'!$R$5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D106-4064-99CA-C321D5A553B9}"/>
                </c:ext>
              </c:extLst>
            </c:dLbl>
            <c:dLbl>
              <c:idx val="3"/>
              <c:tx>
                <c:strRef>
                  <c:f>'forest plot'!$R$6</c:f>
                  <c:strCache>
                    <c:ptCount val="1"/>
                    <c:pt idx="0">
                      <c:v>0.46 (0.21-0.99)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{683449D5-22F4-4ECD-B0A4-F7823AE023F5}</c15:txfldGUID>
                      <c15:f>'forest plot'!$R$6</c15:f>
                      <c15:dlblFieldTableCache>
                        <c:ptCount val="1"/>
                        <c:pt idx="0">
                          <c:v>0.46 (0.21-0.99)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2-D106-4064-99CA-C321D5A553B9}"/>
                </c:ext>
              </c:extLst>
            </c:dLbl>
            <c:dLbl>
              <c:idx val="4"/>
              <c:tx>
                <c:strRef>
                  <c:f>'forest plot'!$R$7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{F2C76F58-8F57-4C41-872C-2FDC3A81F93D}</c15:txfldGUID>
                      <c15:f>'forest plot'!$R$7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3-D106-4064-99CA-C321D5A553B9}"/>
                </c:ext>
              </c:extLst>
            </c:dLbl>
            <c:dLbl>
              <c:idx val="5"/>
              <c:tx>
                <c:strRef>
                  <c:f>'forest plot'!$R$8</c:f>
                  <c:strCache>
                    <c:ptCount val="1"/>
                    <c:pt idx="0">
                      <c:v>3.88 (1.66-9.07)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{C7F25A46-D32B-44B6-973E-33ABCBA2C6AF}</c15:txfldGUID>
                      <c15:f>'forest plot'!$R$8</c15:f>
                      <c15:dlblFieldTableCache>
                        <c:ptCount val="1"/>
                        <c:pt idx="0">
                          <c:v>3.88 (1.66-9.07)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4-D106-4064-99CA-C321D5A553B9}"/>
                </c:ext>
              </c:extLst>
            </c:dLbl>
            <c:dLbl>
              <c:idx val="6"/>
              <c:tx>
                <c:strRef>
                  <c:f>'forest plot'!$R$9</c:f>
                  <c:strCache>
                    <c:ptCount val="1"/>
                    <c:pt idx="0">
                      <c:v>2.13 (0.77-5.89)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{C07B0A12-BEF6-4EA4-9E9C-E48CADBDA356}</c15:txfldGUID>
                      <c15:f>'forest plot'!$R$9</c15:f>
                      <c15:dlblFieldTableCache>
                        <c:ptCount val="1"/>
                        <c:pt idx="0">
                          <c:v>2.13 (0.77-5.89)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5-D106-4064-99CA-C321D5A553B9}"/>
                </c:ext>
              </c:extLst>
            </c:dLbl>
            <c:dLbl>
              <c:idx val="7"/>
              <c:tx>
                <c:strRef>
                  <c:f>'forest plot'!$R$11</c:f>
                  <c:strCache>
                    <c:ptCount val="1"/>
                    <c:pt idx="0">
                      <c:v>4.39 (1.60-12.05)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{9EE75A11-456E-4597-A7CC-BB2D3E525B45}</c15:txfldGUID>
                      <c15:f>'forest plot'!$R$11</c15:f>
                      <c15:dlblFieldTableCache>
                        <c:ptCount val="1"/>
                        <c:pt idx="0">
                          <c:v>4.39 (1.60-12.05)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6-D106-4064-99CA-C321D5A553B9}"/>
                </c:ext>
              </c:extLst>
            </c:dLbl>
            <c:dLbl>
              <c:idx val="8"/>
              <c:tx>
                <c:strRef>
                  <c:f>'forest plot'!$R$12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{355050D7-51A8-4434-BDA0-9D295E996523}</c15:txfldGUID>
                      <c15:f>'forest plot'!$R$12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7-D106-4064-99CA-C321D5A553B9}"/>
                </c:ext>
              </c:extLst>
            </c:dLbl>
            <c:dLbl>
              <c:idx val="9"/>
              <c:tx>
                <c:strRef>
                  <c:f>'forest plot'!$R$13</c:f>
                  <c:strCache>
                    <c:ptCount val="1"/>
                    <c:pt idx="0">
                      <c:v>0.86 (0.47-1.57)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{B5602594-1593-47D6-8BDF-D72B08C46247}</c15:txfldGUID>
                      <c15:f>'forest plot'!$R$13</c15:f>
                      <c15:dlblFieldTableCache>
                        <c:ptCount val="1"/>
                        <c:pt idx="0">
                          <c:v>0.86 (0.47-1.57)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8-D106-4064-99CA-C321D5A553B9}"/>
                </c:ext>
              </c:extLst>
            </c:dLbl>
            <c:dLbl>
              <c:idx val="10"/>
              <c:tx>
                <c:strRef>
                  <c:f>'forest plot'!$R$14</c:f>
                  <c:strCache>
                    <c:ptCount val="1"/>
                    <c:pt idx="0">
                      <c:v>0.54 (0.24-1.21)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{CBD8E570-2843-4DE7-BBE3-0E06B4209D48}</c15:txfldGUID>
                      <c15:f>'forest plot'!$R$14</c15:f>
                      <c15:dlblFieldTableCache>
                        <c:ptCount val="1"/>
                        <c:pt idx="0">
                          <c:v>0.54 (0.24-1.21)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9-D106-4064-99CA-C321D5A553B9}"/>
                </c:ext>
              </c:extLst>
            </c:dLbl>
            <c:dLbl>
              <c:idx val="11"/>
              <c:tx>
                <c:strRef>
                  <c:f>'forest plot'!$R$15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{4BA22D18-6B99-4D04-953A-D17F85277C25}</c15:txfldGUID>
                      <c15:f>'forest plot'!$R$15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A-D106-4064-99CA-C321D5A553B9}"/>
                </c:ext>
              </c:extLst>
            </c:dLbl>
            <c:dLbl>
              <c:idx val="12"/>
              <c:tx>
                <c:strRef>
                  <c:f>'forest plot'!$R$16</c:f>
                  <c:strCache>
                    <c:ptCount val="1"/>
                    <c:pt idx="0">
                      <c:v>1.74 (1.03-2.94)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{F2BBE772-727A-4217-BF9A-3FF5015AA89E}</c15:txfldGUID>
                      <c15:f>'forest plot'!$R$16</c15:f>
                      <c15:dlblFieldTableCache>
                        <c:ptCount val="1"/>
                        <c:pt idx="0">
                          <c:v>1.74 (1.03-2.94)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B-D106-4064-99CA-C321D5A553B9}"/>
                </c:ext>
              </c:extLst>
            </c:dLbl>
            <c:dLbl>
              <c:idx val="13"/>
              <c:tx>
                <c:strRef>
                  <c:f>'forest plot'!$R$17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{C034FD0D-FB04-4268-B88F-9896823386FD}</c15:txfldGUID>
                      <c15:f>'forest plot'!$R$17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C-D106-4064-99CA-C321D5A553B9}"/>
                </c:ext>
              </c:extLst>
            </c:dLbl>
            <c:dLbl>
              <c:idx val="14"/>
              <c:tx>
                <c:strRef>
                  <c:f>'forest plot'!$R$18</c:f>
                  <c:strCache>
                    <c:ptCount val="1"/>
                    <c:pt idx="0">
                      <c:v>1.69 (0.73-3.95)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{58737236-FF4C-4D01-8A4C-6040E20E4D39}</c15:txfldGUID>
                      <c15:f>'forest plot'!$R$18</c15:f>
                      <c15:dlblFieldTableCache>
                        <c:ptCount val="1"/>
                        <c:pt idx="0">
                          <c:v>1.69 (0.73-3.95)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D-D106-4064-99CA-C321D5A553B9}"/>
                </c:ext>
              </c:extLst>
            </c:dLbl>
            <c:dLbl>
              <c:idx val="15"/>
              <c:tx>
                <c:strRef>
                  <c:f>'forest plot'!$R$19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{F80AF159-B160-437E-B11D-8CFA559FE9C5}</c15:txfldGUID>
                      <c15:f>'forest plot'!$R$19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E-D106-4064-99CA-C321D5A553B9}"/>
                </c:ext>
              </c:extLst>
            </c:dLbl>
            <c:dLbl>
              <c:idx val="16"/>
              <c:tx>
                <c:strRef>
                  <c:f>'forest plot'!$R$20</c:f>
                  <c:strCache>
                    <c:ptCount val="1"/>
                    <c:pt idx="0">
                      <c:v>0.44 (0.23-0.84)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{133F1055-9D34-46B0-BED9-7CECC7DD42BC}</c15:txfldGUID>
                      <c15:f>'forest plot'!$R$20</c15:f>
                      <c15:dlblFieldTableCache>
                        <c:ptCount val="1"/>
                        <c:pt idx="0">
                          <c:v>0.44 (0.23-0.84)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F-D106-4064-99CA-C321D5A553B9}"/>
                </c:ext>
              </c:extLst>
            </c:dLbl>
            <c:dLbl>
              <c:idx val="17"/>
              <c:tx>
                <c:strRef>
                  <c:f>'forest plot'!$R$21</c:f>
                  <c:strCache>
                    <c:ptCount val="1"/>
                    <c:pt idx="0">
                      <c:v>1.00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{62570DB7-AE3A-4ED7-BA2F-3355ED987764}</c15:txfldGUID>
                      <c15:f>'forest plot'!$R$21</c15:f>
                      <c15:dlblFieldTableCache>
                        <c:ptCount val="1"/>
                        <c:pt idx="0">
                          <c:v>1.00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0-D106-4064-99CA-C321D5A553B9}"/>
                </c:ext>
              </c:extLst>
            </c:dLbl>
            <c:dLbl>
              <c:idx val="18"/>
              <c:tx>
                <c:strRef>
                  <c:f>'forest plot'!$R$22</c:f>
                  <c:strCache>
                    <c:ptCount val="1"/>
                    <c:pt idx="0">
                      <c:v>2.41 (1.00-5.81)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{519B4D8F-AD6A-4F60-855A-12C89E884764}</c15:txfldGUID>
                      <c15:f>'forest plot'!$R$22</c15:f>
                      <c15:dlblFieldTableCache>
                        <c:ptCount val="1"/>
                        <c:pt idx="0">
                          <c:v>2.41 (1.00-5.81)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1-D106-4064-99CA-C321D5A55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'forest plot'!$Q$3:$Q$22</c:f>
              <c:numCache>
                <c:formatCode>General</c:formatCode>
                <c:ptCount val="19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</c:numCache>
            </c:numRef>
          </c:xVal>
          <c:yVal>
            <c:numRef>
              <c:f>'forest plot'!$M$3:$M$22</c:f>
              <c:numCache>
                <c:formatCode>General</c:formatCode>
                <c:ptCount val="19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42-D106-4064-99CA-C321D5A553B9}"/>
            </c:ext>
          </c:extLst>
        </c:ser>
        <c:ser>
          <c:idx val="8"/>
          <c:order val="11"/>
          <c:tx>
            <c:v>line - fibrosis</c:v>
          </c:tx>
          <c:spPr>
            <a:ln w="158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'forest plot'!$P$28:$Q$28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xVal>
          <c:yVal>
            <c:numRef>
              <c:f>'forest plot'!$P$29:$Q$29</c:f>
              <c:numCache>
                <c:formatCode>General</c:formatCode>
                <c:ptCount val="2"/>
                <c:pt idx="0">
                  <c:v>2.5</c:v>
                </c:pt>
                <c:pt idx="1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43-D106-4064-99CA-C321D5A55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407768"/>
        <c:axId val="195279376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3"/>
                <c:tx>
                  <c:v>Line - age</c:v>
                </c:tx>
                <c:spPr>
                  <a:ln w="1270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noFill/>
                    </a:ln>
                    <a:effectLst/>
                  </c:spPr>
                </c:marker>
                <c:dPt>
                  <c:idx val="1"/>
                  <c:marker>
                    <c:symbol val="circle"/>
                    <c:size val="5"/>
                    <c:spPr>
                      <a:noFill/>
                      <a:ln w="9525">
                        <a:noFill/>
                      </a:ln>
                      <a:effectLst/>
                    </c:spPr>
                  </c:marker>
                  <c:bubble3D val="0"/>
                  <c:spPr>
                    <a:ln w="9525" cap="rnd">
                      <a:solidFill>
                        <a:schemeClr val="tx1"/>
                      </a:solidFill>
                      <a:round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5-D106-4064-99CA-C321D5A553B9}"/>
                    </c:ext>
                  </c:extLst>
                </c:dPt>
                <c:xVal>
                  <c:numRef>
                    <c:extLst>
                      <c:ext uri="{02D57815-91ED-43cb-92C2-25804820EDAC}">
                        <c15:formulaRef>
                          <c15:sqref>'forest plot'!$B$28:$C$28</c15:sqref>
                        </c15:formulaRef>
                      </c:ext>
                    </c:extLst>
                    <c:numCache>
                      <c:formatCode>0.00</c:formatCode>
                      <c:ptCount val="2"/>
                      <c:pt idx="0" formatCode="General">
                        <c:v>1E-3</c:v>
                      </c:pt>
                      <c:pt idx="1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'forest plot'!$B$29:$C$29</c15:sqref>
                        </c15:formulaRef>
                      </c:ext>
                    </c:extLst>
                    <c:numCache>
                      <c:formatCode>0.00</c:formatCode>
                      <c:ptCount val="2"/>
                      <c:pt idx="0" formatCode="General">
                        <c:v>20.5</c:v>
                      </c:pt>
                      <c:pt idx="1">
                        <c:v>20.5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46-D106-4064-99CA-C321D5A553B9}"/>
                  </c:ext>
                </c:extLst>
              </c15:ser>
            </c15:filteredScatterSeries>
          </c:ext>
        </c:extLst>
      </c:scatterChart>
      <c:valAx>
        <c:axId val="195407768"/>
        <c:scaling>
          <c:logBase val="10"/>
          <c:orientation val="minMax"/>
          <c:max val="100"/>
          <c:min val="5.000000000000001E-3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/>
                  <a:t>Adjusted odds ratio (95% CI)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cross"/>
        <c:minorTickMark val="cross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79376"/>
        <c:crosses val="autoZero"/>
        <c:crossBetween val="midCat"/>
        <c:majorUnit val="10"/>
      </c:valAx>
      <c:valAx>
        <c:axId val="195279376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07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B35FB-0B45-4852-9872-5283F72FC95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C7239E-82DB-4750-91DF-1CFB479713EF}">
      <dgm:prSet phldrT="[Text]" custT="1"/>
      <dgm:spPr/>
      <dgm:t>
        <a:bodyPr/>
        <a:lstStyle/>
        <a:p>
          <a:r>
            <a:rPr lang="en-GB" sz="1800" dirty="0"/>
            <a:t>Ever anti-HCV positive</a:t>
          </a:r>
        </a:p>
      </dgm:t>
    </dgm:pt>
    <dgm:pt modelId="{3660F1B7-47BB-4667-A2FA-8AA96DC90CA4}" type="parTrans" cxnId="{D1CCAF14-D1F7-4B4B-B02B-F51C89EDB0C8}">
      <dgm:prSet/>
      <dgm:spPr/>
      <dgm:t>
        <a:bodyPr/>
        <a:lstStyle/>
        <a:p>
          <a:endParaRPr lang="en-GB" sz="1800"/>
        </a:p>
      </dgm:t>
    </dgm:pt>
    <dgm:pt modelId="{B0A2364C-83F2-45C1-9C46-2850029784C0}" type="sibTrans" cxnId="{D1CCAF14-D1F7-4B4B-B02B-F51C89EDB0C8}">
      <dgm:prSet/>
      <dgm:spPr/>
      <dgm:t>
        <a:bodyPr/>
        <a:lstStyle/>
        <a:p>
          <a:endParaRPr lang="en-GB" sz="1800"/>
        </a:p>
      </dgm:t>
    </dgm:pt>
    <dgm:pt modelId="{CDA9EBBF-1128-4117-A3A3-35FA3BCFC789}">
      <dgm:prSet phldrT="[Text]" custT="1"/>
      <dgm:spPr/>
      <dgm:t>
        <a:bodyPr/>
        <a:lstStyle/>
        <a:p>
          <a:r>
            <a:rPr lang="en-GB" sz="1800" dirty="0"/>
            <a:t>Ever </a:t>
          </a:r>
          <a:r>
            <a:rPr lang="en-GB" sz="1800"/>
            <a:t>HCV-RNA positive</a:t>
          </a:r>
          <a:endParaRPr lang="en-GB" sz="1800" dirty="0"/>
        </a:p>
      </dgm:t>
    </dgm:pt>
    <dgm:pt modelId="{B065254C-3140-4253-97A5-5A2A7C66372E}" type="parTrans" cxnId="{9564DD24-A796-4112-B0CA-F8C9820A0250}">
      <dgm:prSet/>
      <dgm:spPr/>
      <dgm:t>
        <a:bodyPr/>
        <a:lstStyle/>
        <a:p>
          <a:endParaRPr lang="en-GB" sz="1800"/>
        </a:p>
      </dgm:t>
    </dgm:pt>
    <dgm:pt modelId="{03FA0F9C-A259-4894-9AC7-66CB87725FEA}" type="sibTrans" cxnId="{9564DD24-A796-4112-B0CA-F8C9820A0250}">
      <dgm:prSet/>
      <dgm:spPr/>
      <dgm:t>
        <a:bodyPr/>
        <a:lstStyle/>
        <a:p>
          <a:endParaRPr lang="en-GB" sz="1800"/>
        </a:p>
      </dgm:t>
    </dgm:pt>
    <dgm:pt modelId="{FC0D6079-ECA4-48E6-B0B8-3FBA801D41BE}">
      <dgm:prSet phldrT="[Text]" custT="1"/>
      <dgm:spPr/>
      <dgm:t>
        <a:bodyPr/>
        <a:lstStyle/>
        <a:p>
          <a:r>
            <a:rPr lang="en-GB" sz="1800" dirty="0"/>
            <a:t>Completed HCV treatment</a:t>
          </a:r>
        </a:p>
      </dgm:t>
    </dgm:pt>
    <dgm:pt modelId="{6C822E4C-49F1-46C0-826E-300C843218D1}" type="parTrans" cxnId="{AC116606-B74E-47D1-B09C-CCC579F3C9C5}">
      <dgm:prSet/>
      <dgm:spPr/>
      <dgm:t>
        <a:bodyPr/>
        <a:lstStyle/>
        <a:p>
          <a:endParaRPr lang="en-GB" sz="1800"/>
        </a:p>
      </dgm:t>
    </dgm:pt>
    <dgm:pt modelId="{45169761-BD5F-47B1-8E2E-07099E3A4805}" type="sibTrans" cxnId="{AC116606-B74E-47D1-B09C-CCC579F3C9C5}">
      <dgm:prSet/>
      <dgm:spPr/>
      <dgm:t>
        <a:bodyPr/>
        <a:lstStyle/>
        <a:p>
          <a:endParaRPr lang="en-GB" sz="1800"/>
        </a:p>
      </dgm:t>
    </dgm:pt>
    <dgm:pt modelId="{B2FD9312-ED01-400E-A100-443B6AFE68AA}">
      <dgm:prSet phldrT="[Text]" custT="1"/>
      <dgm:spPr/>
      <dgm:t>
        <a:bodyPr/>
        <a:lstStyle/>
        <a:p>
          <a:r>
            <a:rPr lang="en-GB" sz="1800" dirty="0"/>
            <a:t>Achieved </a:t>
          </a:r>
          <a:r>
            <a:rPr lang="en-GB" sz="1800" dirty="0" smtClean="0"/>
            <a:t>SVR</a:t>
          </a:r>
          <a:endParaRPr lang="en-GB" sz="1800" dirty="0"/>
        </a:p>
      </dgm:t>
    </dgm:pt>
    <dgm:pt modelId="{5463E27E-47D7-45D8-90E8-8AF338F2DE49}" type="parTrans" cxnId="{6AD4C4F3-AB27-4EFE-B81A-003E103E184F}">
      <dgm:prSet/>
      <dgm:spPr/>
      <dgm:t>
        <a:bodyPr/>
        <a:lstStyle/>
        <a:p>
          <a:endParaRPr lang="en-GB" sz="1800"/>
        </a:p>
      </dgm:t>
    </dgm:pt>
    <dgm:pt modelId="{FA2389FC-14D9-4023-8625-534BA81710CF}" type="sibTrans" cxnId="{6AD4C4F3-AB27-4EFE-B81A-003E103E184F}">
      <dgm:prSet/>
      <dgm:spPr/>
      <dgm:t>
        <a:bodyPr/>
        <a:lstStyle/>
        <a:p>
          <a:endParaRPr lang="en-GB" sz="1800"/>
        </a:p>
      </dgm:t>
    </dgm:pt>
    <dgm:pt modelId="{E139D708-E118-4426-9248-E06852EB3EE8}">
      <dgm:prSet phldrT="[Text]" custT="1"/>
      <dgm:spPr/>
      <dgm:t>
        <a:bodyPr/>
        <a:lstStyle/>
        <a:p>
          <a:r>
            <a:rPr lang="en-GB" sz="1800" dirty="0"/>
            <a:t>n = 9465</a:t>
          </a:r>
        </a:p>
      </dgm:t>
    </dgm:pt>
    <dgm:pt modelId="{171AAD57-0D04-44DC-A213-E2E0810D0E09}" type="parTrans" cxnId="{F93D7B08-C0A2-48BF-A42D-A2D441BDDA76}">
      <dgm:prSet/>
      <dgm:spPr/>
      <dgm:t>
        <a:bodyPr/>
        <a:lstStyle/>
        <a:p>
          <a:endParaRPr lang="en-GB" sz="1800"/>
        </a:p>
      </dgm:t>
    </dgm:pt>
    <dgm:pt modelId="{733C6905-AF00-4515-9B37-0E10AEDB89AF}" type="sibTrans" cxnId="{F93D7B08-C0A2-48BF-A42D-A2D441BDDA76}">
      <dgm:prSet/>
      <dgm:spPr/>
      <dgm:t>
        <a:bodyPr/>
        <a:lstStyle/>
        <a:p>
          <a:endParaRPr lang="en-GB" sz="1800"/>
        </a:p>
      </dgm:t>
    </dgm:pt>
    <dgm:pt modelId="{01B8026B-4C0D-46D3-B075-3FB04A56586E}">
      <dgm:prSet phldrT="[Text]" custT="1"/>
      <dgm:spPr/>
      <dgm:t>
        <a:bodyPr/>
        <a:lstStyle/>
        <a:p>
          <a:r>
            <a:rPr lang="en-GB" sz="1800" dirty="0"/>
            <a:t>n = 6770</a:t>
          </a:r>
        </a:p>
      </dgm:t>
    </dgm:pt>
    <dgm:pt modelId="{1E3652D5-34F4-4C39-A7CD-095FFDACC00E}" type="parTrans" cxnId="{D37065E1-352D-4189-8B3F-5F109DF3428D}">
      <dgm:prSet/>
      <dgm:spPr/>
      <dgm:t>
        <a:bodyPr/>
        <a:lstStyle/>
        <a:p>
          <a:endParaRPr lang="en-GB" sz="1800"/>
        </a:p>
      </dgm:t>
    </dgm:pt>
    <dgm:pt modelId="{FC57962D-C76D-4B5A-B7E6-C3F406EB95FD}" type="sibTrans" cxnId="{D37065E1-352D-4189-8B3F-5F109DF3428D}">
      <dgm:prSet/>
      <dgm:spPr/>
      <dgm:t>
        <a:bodyPr/>
        <a:lstStyle/>
        <a:p>
          <a:endParaRPr lang="en-GB" sz="1800"/>
        </a:p>
      </dgm:t>
    </dgm:pt>
    <dgm:pt modelId="{7783E12B-69DD-40F3-A9B9-0A5BEEC7B774}">
      <dgm:prSet phldrT="[Text]" custT="1"/>
      <dgm:spPr/>
      <dgm:t>
        <a:bodyPr/>
        <a:lstStyle/>
        <a:p>
          <a:r>
            <a:rPr lang="en-GB" sz="1800" dirty="0"/>
            <a:t>n = 3474</a:t>
          </a:r>
        </a:p>
      </dgm:t>
    </dgm:pt>
    <dgm:pt modelId="{84A7438F-7FBE-49B6-A8DE-7C2464308640}" type="parTrans" cxnId="{E230D1D9-D30B-49E6-AA25-25AD4D907D12}">
      <dgm:prSet/>
      <dgm:spPr/>
      <dgm:t>
        <a:bodyPr/>
        <a:lstStyle/>
        <a:p>
          <a:endParaRPr lang="en-GB" sz="1800"/>
        </a:p>
      </dgm:t>
    </dgm:pt>
    <dgm:pt modelId="{0F843647-482B-4FFE-8086-E306AF4DAE77}" type="sibTrans" cxnId="{E230D1D9-D30B-49E6-AA25-25AD4D907D12}">
      <dgm:prSet/>
      <dgm:spPr/>
      <dgm:t>
        <a:bodyPr/>
        <a:lstStyle/>
        <a:p>
          <a:endParaRPr lang="en-GB" sz="1800"/>
        </a:p>
      </dgm:t>
    </dgm:pt>
    <dgm:pt modelId="{6267BFE5-99DD-4D9E-8241-6A41F89FD57A}">
      <dgm:prSet phldrT="[Text]" custT="1"/>
      <dgm:spPr/>
      <dgm:t>
        <a:bodyPr/>
        <a:lstStyle/>
        <a:p>
          <a:r>
            <a:rPr lang="en-GB" sz="1800" dirty="0"/>
            <a:t>n = 2168</a:t>
          </a:r>
        </a:p>
      </dgm:t>
    </dgm:pt>
    <dgm:pt modelId="{6E4DE079-3ADE-4F20-A64C-509B73EAE557}" type="parTrans" cxnId="{89DD657F-DEF5-4A58-A65A-25C40E3F3157}">
      <dgm:prSet/>
      <dgm:spPr/>
      <dgm:t>
        <a:bodyPr/>
        <a:lstStyle/>
        <a:p>
          <a:endParaRPr lang="en-GB" sz="1800"/>
        </a:p>
      </dgm:t>
    </dgm:pt>
    <dgm:pt modelId="{8BBBCEEC-F85B-41FE-AC44-6588393FE54D}" type="sibTrans" cxnId="{89DD657F-DEF5-4A58-A65A-25C40E3F3157}">
      <dgm:prSet/>
      <dgm:spPr/>
      <dgm:t>
        <a:bodyPr/>
        <a:lstStyle/>
        <a:p>
          <a:endParaRPr lang="en-GB" sz="1800"/>
        </a:p>
      </dgm:t>
    </dgm:pt>
    <dgm:pt modelId="{574AC061-E160-4205-B4F5-75EC2AA1CA6E}">
      <dgm:prSet phldrT="[Text]" custT="1"/>
      <dgm:spPr/>
      <dgm:t>
        <a:bodyPr/>
        <a:lstStyle/>
        <a:p>
          <a:r>
            <a:rPr lang="en-GB" sz="1800" dirty="0"/>
            <a:t>24 months of FU after SVR</a:t>
          </a:r>
        </a:p>
      </dgm:t>
    </dgm:pt>
    <dgm:pt modelId="{6FC106EE-7739-419E-A032-BD9DDB86CD6C}" type="parTrans" cxnId="{CBEF2D02-B34A-476E-8605-5A73D5B24CAA}">
      <dgm:prSet/>
      <dgm:spPr/>
      <dgm:t>
        <a:bodyPr/>
        <a:lstStyle/>
        <a:p>
          <a:endParaRPr lang="en-GB" sz="1800"/>
        </a:p>
      </dgm:t>
    </dgm:pt>
    <dgm:pt modelId="{FF37CA72-09FD-4941-A146-6A61FF7F6036}" type="sibTrans" cxnId="{CBEF2D02-B34A-476E-8605-5A73D5B24CAA}">
      <dgm:prSet/>
      <dgm:spPr/>
      <dgm:t>
        <a:bodyPr/>
        <a:lstStyle/>
        <a:p>
          <a:endParaRPr lang="en-GB" sz="1800"/>
        </a:p>
      </dgm:t>
    </dgm:pt>
    <dgm:pt modelId="{86418969-3FBA-49CF-91EC-DDD99ED25539}">
      <dgm:prSet phldrT="[Text]" custT="1"/>
      <dgm:spPr/>
      <dgm:t>
        <a:bodyPr/>
        <a:lstStyle/>
        <a:p>
          <a:r>
            <a:rPr lang="en-GB" sz="1800" dirty="0"/>
            <a:t>n = 1045</a:t>
          </a:r>
        </a:p>
      </dgm:t>
    </dgm:pt>
    <dgm:pt modelId="{5D0DBA70-B5D9-485A-A0F4-E7D9D360C83E}" type="parTrans" cxnId="{B002F95F-817C-4799-B1CE-0299C87BCBF0}">
      <dgm:prSet/>
      <dgm:spPr/>
      <dgm:t>
        <a:bodyPr/>
        <a:lstStyle/>
        <a:p>
          <a:endParaRPr lang="en-GB" sz="1800"/>
        </a:p>
      </dgm:t>
    </dgm:pt>
    <dgm:pt modelId="{B4773801-3DEA-432C-A3D5-823D4F520523}" type="sibTrans" cxnId="{B002F95F-817C-4799-B1CE-0299C87BCBF0}">
      <dgm:prSet/>
      <dgm:spPr/>
      <dgm:t>
        <a:bodyPr/>
        <a:lstStyle/>
        <a:p>
          <a:endParaRPr lang="en-GB" sz="1800"/>
        </a:p>
      </dgm:t>
    </dgm:pt>
    <dgm:pt modelId="{D0D20CDB-9288-401E-89AC-B1A7A562BA1F}">
      <dgm:prSet phldrT="[Text]" custT="1"/>
      <dgm:spPr>
        <a:solidFill>
          <a:srgbClr val="9BBB59"/>
        </a:solidFill>
      </dgm:spPr>
      <dgm:t>
        <a:bodyPr/>
        <a:lstStyle/>
        <a:p>
          <a:r>
            <a:rPr lang="en-GB" sz="1800" dirty="0"/>
            <a:t>n = 585</a:t>
          </a:r>
        </a:p>
      </dgm:t>
    </dgm:pt>
    <dgm:pt modelId="{59B382C3-E6E9-4679-9ADE-D9D6FD0D383B}" type="parTrans" cxnId="{5516E715-8E35-4F0E-B555-92B0B94F5267}">
      <dgm:prSet/>
      <dgm:spPr/>
      <dgm:t>
        <a:bodyPr/>
        <a:lstStyle/>
        <a:p>
          <a:endParaRPr lang="en-GB" sz="1800"/>
        </a:p>
      </dgm:t>
    </dgm:pt>
    <dgm:pt modelId="{6E32B3D8-4BF6-4E28-8595-019C90130372}" type="sibTrans" cxnId="{5516E715-8E35-4F0E-B555-92B0B94F5267}">
      <dgm:prSet/>
      <dgm:spPr/>
      <dgm:t>
        <a:bodyPr/>
        <a:lstStyle/>
        <a:p>
          <a:endParaRPr lang="en-GB" sz="1800"/>
        </a:p>
      </dgm:t>
    </dgm:pt>
    <dgm:pt modelId="{2E223A96-AFDE-40A4-B900-93EBE8D4410C}">
      <dgm:prSet phldrT="[Text]" custT="1"/>
      <dgm:spPr>
        <a:solidFill>
          <a:srgbClr val="9BBB59"/>
        </a:solidFill>
      </dgm:spPr>
      <dgm:t>
        <a:bodyPr/>
        <a:lstStyle/>
        <a:p>
          <a:r>
            <a:rPr lang="en-GB" sz="1800" dirty="0"/>
            <a:t>≥1 HCV-RNA test during </a:t>
          </a:r>
          <a:r>
            <a:rPr lang="en-GB" sz="1800" dirty="0" smtClean="0"/>
            <a:t>24 months of FU</a:t>
          </a:r>
          <a:endParaRPr lang="en-GB" sz="1800" dirty="0"/>
        </a:p>
      </dgm:t>
    </dgm:pt>
    <dgm:pt modelId="{4CA1E3FA-B8E9-49B2-AAAA-4BFEF9024CC4}" type="parTrans" cxnId="{990D018D-CB25-4A84-82A0-2DE8233A442E}">
      <dgm:prSet/>
      <dgm:spPr/>
      <dgm:t>
        <a:bodyPr/>
        <a:lstStyle/>
        <a:p>
          <a:endParaRPr lang="en-GB" sz="1800"/>
        </a:p>
      </dgm:t>
    </dgm:pt>
    <dgm:pt modelId="{5C3D4088-1E49-4D81-9B61-DE15FE9D89A8}" type="sibTrans" cxnId="{990D018D-CB25-4A84-82A0-2DE8233A442E}">
      <dgm:prSet/>
      <dgm:spPr/>
      <dgm:t>
        <a:bodyPr/>
        <a:lstStyle/>
        <a:p>
          <a:endParaRPr lang="en-GB" sz="1800"/>
        </a:p>
      </dgm:t>
    </dgm:pt>
    <dgm:pt modelId="{5CAD36F1-3EB7-4E72-AAA7-BC33985BC750}" type="pres">
      <dgm:prSet presAssocID="{2C4B35FB-0B45-4852-9872-5283F72FC95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893BAF9-7143-4CA6-88DB-64C1BFB9745D}" type="pres">
      <dgm:prSet presAssocID="{DCC7239E-82DB-4750-91DF-1CFB479713EF}" presName="vertOne" presStyleCnt="0"/>
      <dgm:spPr/>
      <dgm:t>
        <a:bodyPr/>
        <a:lstStyle/>
        <a:p>
          <a:endParaRPr lang="en-GB"/>
        </a:p>
      </dgm:t>
    </dgm:pt>
    <dgm:pt modelId="{D3509E9B-0F9E-457F-BDD6-B28AD2E55C55}" type="pres">
      <dgm:prSet presAssocID="{DCC7239E-82DB-4750-91DF-1CFB479713EF}" presName="txOne" presStyleLbl="node0" presStyleIdx="0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10CB36-078F-434D-A2BC-11D7FA3DB7D0}" type="pres">
      <dgm:prSet presAssocID="{DCC7239E-82DB-4750-91DF-1CFB479713EF}" presName="parTransOne" presStyleCnt="0"/>
      <dgm:spPr/>
      <dgm:t>
        <a:bodyPr/>
        <a:lstStyle/>
        <a:p>
          <a:endParaRPr lang="en-GB"/>
        </a:p>
      </dgm:t>
    </dgm:pt>
    <dgm:pt modelId="{49BF1077-889F-4C15-BF3B-13A8B31F6A85}" type="pres">
      <dgm:prSet presAssocID="{DCC7239E-82DB-4750-91DF-1CFB479713EF}" presName="horzOne" presStyleCnt="0"/>
      <dgm:spPr/>
      <dgm:t>
        <a:bodyPr/>
        <a:lstStyle/>
        <a:p>
          <a:endParaRPr lang="en-GB"/>
        </a:p>
      </dgm:t>
    </dgm:pt>
    <dgm:pt modelId="{6C247A88-6DCC-483C-BDE6-AB714B33F0FF}" type="pres">
      <dgm:prSet presAssocID="{CDA9EBBF-1128-4117-A3A3-35FA3BCFC789}" presName="vertTwo" presStyleCnt="0"/>
      <dgm:spPr/>
      <dgm:t>
        <a:bodyPr/>
        <a:lstStyle/>
        <a:p>
          <a:endParaRPr lang="en-GB"/>
        </a:p>
      </dgm:t>
    </dgm:pt>
    <dgm:pt modelId="{6F1AB258-E34F-4BA5-99EB-A9EF742A6E9E}" type="pres">
      <dgm:prSet presAssocID="{CDA9EBBF-1128-4117-A3A3-35FA3BCFC789}" presName="txTwo" presStyleLbl="node2" presStyleIdx="0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41596E-4E5F-4D9F-859A-8733F37BB4A9}" type="pres">
      <dgm:prSet presAssocID="{CDA9EBBF-1128-4117-A3A3-35FA3BCFC789}" presName="parTransTwo" presStyleCnt="0"/>
      <dgm:spPr/>
      <dgm:t>
        <a:bodyPr/>
        <a:lstStyle/>
        <a:p>
          <a:endParaRPr lang="en-GB"/>
        </a:p>
      </dgm:t>
    </dgm:pt>
    <dgm:pt modelId="{A1AD98E8-DF1F-4662-9262-0FBF56976440}" type="pres">
      <dgm:prSet presAssocID="{CDA9EBBF-1128-4117-A3A3-35FA3BCFC789}" presName="horzTwo" presStyleCnt="0"/>
      <dgm:spPr/>
      <dgm:t>
        <a:bodyPr/>
        <a:lstStyle/>
        <a:p>
          <a:endParaRPr lang="en-GB"/>
        </a:p>
      </dgm:t>
    </dgm:pt>
    <dgm:pt modelId="{34610684-9C9B-4959-881B-0F8CCC227B21}" type="pres">
      <dgm:prSet presAssocID="{FC0D6079-ECA4-48E6-B0B8-3FBA801D41BE}" presName="vertThree" presStyleCnt="0"/>
      <dgm:spPr/>
    </dgm:pt>
    <dgm:pt modelId="{ACEE9A6B-4BDA-40A1-9CC2-34AF00504782}" type="pres">
      <dgm:prSet presAssocID="{FC0D6079-ECA4-48E6-B0B8-3FBA801D41BE}" presName="txThree" presStyleLbl="node3" presStyleIdx="0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B97612-1811-4811-A84F-8C272DBF0F15}" type="pres">
      <dgm:prSet presAssocID="{FC0D6079-ECA4-48E6-B0B8-3FBA801D41BE}" presName="parTransThree" presStyleCnt="0"/>
      <dgm:spPr/>
    </dgm:pt>
    <dgm:pt modelId="{B88A08F8-5CA0-4CA3-8125-FCB634B6BFDD}" type="pres">
      <dgm:prSet presAssocID="{FC0D6079-ECA4-48E6-B0B8-3FBA801D41BE}" presName="horzThree" presStyleCnt="0"/>
      <dgm:spPr/>
    </dgm:pt>
    <dgm:pt modelId="{B79E825C-693E-4216-AE35-83834C881D94}" type="pres">
      <dgm:prSet presAssocID="{B2FD9312-ED01-400E-A100-443B6AFE68AA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188333-4B48-4959-81B2-F5672149A541}" type="pres">
      <dgm:prSet presAssocID="{B2FD9312-ED01-400E-A100-443B6AFE68AA}" presName="txFour" presStyleLbl="node4" presStyleIdx="0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451CE-6C3A-4A80-A6A2-B42E5A38966F}" type="pres">
      <dgm:prSet presAssocID="{B2FD9312-ED01-400E-A100-443B6AFE68AA}" presName="parTransFour" presStyleCnt="0"/>
      <dgm:spPr/>
      <dgm:t>
        <a:bodyPr/>
        <a:lstStyle/>
        <a:p>
          <a:endParaRPr lang="en-GB"/>
        </a:p>
      </dgm:t>
    </dgm:pt>
    <dgm:pt modelId="{D6344B76-2F30-48A7-BE44-7DC6DDBA37D0}" type="pres">
      <dgm:prSet presAssocID="{B2FD9312-ED01-400E-A100-443B6AFE68AA}" presName="horzFour" presStyleCnt="0"/>
      <dgm:spPr/>
      <dgm:t>
        <a:bodyPr/>
        <a:lstStyle/>
        <a:p>
          <a:endParaRPr lang="en-GB"/>
        </a:p>
      </dgm:t>
    </dgm:pt>
    <dgm:pt modelId="{911B6F90-45D6-4C25-A7D6-8AB9912A2343}" type="pres">
      <dgm:prSet presAssocID="{574AC061-E160-4205-B4F5-75EC2AA1CA6E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3DC5EE-156D-4793-9320-740469AA84CA}" type="pres">
      <dgm:prSet presAssocID="{574AC061-E160-4205-B4F5-75EC2AA1CA6E}" presName="txFour" presStyleLbl="node4" presStyleIdx="1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2DD3EA-40D5-4D28-B520-001D5871AC27}" type="pres">
      <dgm:prSet presAssocID="{574AC061-E160-4205-B4F5-75EC2AA1CA6E}" presName="parTransFour" presStyleCnt="0"/>
      <dgm:spPr/>
      <dgm:t>
        <a:bodyPr/>
        <a:lstStyle/>
        <a:p>
          <a:endParaRPr lang="en-GB"/>
        </a:p>
      </dgm:t>
    </dgm:pt>
    <dgm:pt modelId="{3528CACD-2FFF-4671-B452-4714AAFE5B1B}" type="pres">
      <dgm:prSet presAssocID="{574AC061-E160-4205-B4F5-75EC2AA1CA6E}" presName="horzFour" presStyleCnt="0"/>
      <dgm:spPr/>
      <dgm:t>
        <a:bodyPr/>
        <a:lstStyle/>
        <a:p>
          <a:endParaRPr lang="en-GB"/>
        </a:p>
      </dgm:t>
    </dgm:pt>
    <dgm:pt modelId="{1BAF7A02-20A7-489B-BBC4-6AEBFF6BFEC2}" type="pres">
      <dgm:prSet presAssocID="{2E223A96-AFDE-40A4-B900-93EBE8D4410C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FF7DDE-28BC-4A0F-9205-1A04F946991C}" type="pres">
      <dgm:prSet presAssocID="{2E223A96-AFDE-40A4-B900-93EBE8D4410C}" presName="txFour" presStyleLbl="node4" presStyleIdx="2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448EC9-48F3-4F0B-9545-50FA373C6D37}" type="pres">
      <dgm:prSet presAssocID="{2E223A96-AFDE-40A4-B900-93EBE8D4410C}" presName="horzFour" presStyleCnt="0"/>
      <dgm:spPr/>
      <dgm:t>
        <a:bodyPr/>
        <a:lstStyle/>
        <a:p>
          <a:endParaRPr lang="en-GB"/>
        </a:p>
      </dgm:t>
    </dgm:pt>
    <dgm:pt modelId="{51DDBAF8-FC0F-4E12-A40A-94FB992C88F8}" type="pres">
      <dgm:prSet presAssocID="{B0A2364C-83F2-45C1-9C46-2850029784C0}" presName="sibSpaceOne" presStyleCnt="0"/>
      <dgm:spPr/>
      <dgm:t>
        <a:bodyPr/>
        <a:lstStyle/>
        <a:p>
          <a:endParaRPr lang="en-GB"/>
        </a:p>
      </dgm:t>
    </dgm:pt>
    <dgm:pt modelId="{61843ACF-3966-4D77-8E87-6D339B59CDFF}" type="pres">
      <dgm:prSet presAssocID="{E139D708-E118-4426-9248-E06852EB3EE8}" presName="vertOne" presStyleCnt="0"/>
      <dgm:spPr/>
      <dgm:t>
        <a:bodyPr/>
        <a:lstStyle/>
        <a:p>
          <a:endParaRPr lang="en-GB"/>
        </a:p>
      </dgm:t>
    </dgm:pt>
    <dgm:pt modelId="{90EB70F2-9352-47F6-BC76-88214BD35551}" type="pres">
      <dgm:prSet presAssocID="{E139D708-E118-4426-9248-E06852EB3EE8}" presName="txOne" presStyleLbl="node0" presStyleIdx="1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801600-928F-4227-AFD6-3C8B849193A1}" type="pres">
      <dgm:prSet presAssocID="{E139D708-E118-4426-9248-E06852EB3EE8}" presName="parTransOne" presStyleCnt="0"/>
      <dgm:spPr/>
      <dgm:t>
        <a:bodyPr/>
        <a:lstStyle/>
        <a:p>
          <a:endParaRPr lang="en-GB"/>
        </a:p>
      </dgm:t>
    </dgm:pt>
    <dgm:pt modelId="{C41DF51A-9D41-44E1-A917-57280BBD08BC}" type="pres">
      <dgm:prSet presAssocID="{E139D708-E118-4426-9248-E06852EB3EE8}" presName="horzOne" presStyleCnt="0"/>
      <dgm:spPr/>
      <dgm:t>
        <a:bodyPr/>
        <a:lstStyle/>
        <a:p>
          <a:endParaRPr lang="en-GB"/>
        </a:p>
      </dgm:t>
    </dgm:pt>
    <dgm:pt modelId="{CBE43C2D-74F7-42FA-9D2C-B8A29B4F1F32}" type="pres">
      <dgm:prSet presAssocID="{01B8026B-4C0D-46D3-B075-3FB04A56586E}" presName="vertTwo" presStyleCnt="0"/>
      <dgm:spPr/>
      <dgm:t>
        <a:bodyPr/>
        <a:lstStyle/>
        <a:p>
          <a:endParaRPr lang="en-GB"/>
        </a:p>
      </dgm:t>
    </dgm:pt>
    <dgm:pt modelId="{74E31972-DF2D-4428-8D13-513A5770E3D4}" type="pres">
      <dgm:prSet presAssocID="{01B8026B-4C0D-46D3-B075-3FB04A56586E}" presName="txTwo" presStyleLbl="node2" presStyleIdx="1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B5798C-521F-4792-BB4B-AA6CD9A1DD1D}" type="pres">
      <dgm:prSet presAssocID="{01B8026B-4C0D-46D3-B075-3FB04A56586E}" presName="parTransTwo" presStyleCnt="0"/>
      <dgm:spPr/>
      <dgm:t>
        <a:bodyPr/>
        <a:lstStyle/>
        <a:p>
          <a:endParaRPr lang="en-GB"/>
        </a:p>
      </dgm:t>
    </dgm:pt>
    <dgm:pt modelId="{CB311C92-1A89-4844-8FD6-9625D8AF9376}" type="pres">
      <dgm:prSet presAssocID="{01B8026B-4C0D-46D3-B075-3FB04A56586E}" presName="horzTwo" presStyleCnt="0"/>
      <dgm:spPr/>
      <dgm:t>
        <a:bodyPr/>
        <a:lstStyle/>
        <a:p>
          <a:endParaRPr lang="en-GB"/>
        </a:p>
      </dgm:t>
    </dgm:pt>
    <dgm:pt modelId="{E38D0736-4B39-4CCD-B3F2-AD5D485FB6FB}" type="pres">
      <dgm:prSet presAssocID="{7783E12B-69DD-40F3-A9B9-0A5BEEC7B774}" presName="vertThree" presStyleCnt="0"/>
      <dgm:spPr/>
    </dgm:pt>
    <dgm:pt modelId="{C7D9121C-C4B4-4CC3-9214-3692EE382BEE}" type="pres">
      <dgm:prSet presAssocID="{7783E12B-69DD-40F3-A9B9-0A5BEEC7B774}" presName="txThree" presStyleLbl="node3" presStyleIdx="1" presStyleCnt="2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14EFA9-A841-4211-9703-0D6D2843F87E}" type="pres">
      <dgm:prSet presAssocID="{7783E12B-69DD-40F3-A9B9-0A5BEEC7B774}" presName="parTransThree" presStyleCnt="0"/>
      <dgm:spPr/>
    </dgm:pt>
    <dgm:pt modelId="{8F231B3D-A785-4059-A044-797372381ADD}" type="pres">
      <dgm:prSet presAssocID="{7783E12B-69DD-40F3-A9B9-0A5BEEC7B774}" presName="horzThree" presStyleCnt="0"/>
      <dgm:spPr/>
    </dgm:pt>
    <dgm:pt modelId="{8D781496-F817-48CB-BB1C-1A08895A52E6}" type="pres">
      <dgm:prSet presAssocID="{6267BFE5-99DD-4D9E-8241-6A41F89FD57A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2FDAB-93D2-4E39-BD85-92036205967E}" type="pres">
      <dgm:prSet presAssocID="{6267BFE5-99DD-4D9E-8241-6A41F89FD57A}" presName="txFour" presStyleLbl="node4" presStyleIdx="3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06A09C-09D7-4A40-9E47-344CB93BFEAD}" type="pres">
      <dgm:prSet presAssocID="{6267BFE5-99DD-4D9E-8241-6A41F89FD57A}" presName="parTransFour" presStyleCnt="0"/>
      <dgm:spPr/>
      <dgm:t>
        <a:bodyPr/>
        <a:lstStyle/>
        <a:p>
          <a:endParaRPr lang="en-GB"/>
        </a:p>
      </dgm:t>
    </dgm:pt>
    <dgm:pt modelId="{5C90349F-9264-4E7B-922A-86D32DB2C895}" type="pres">
      <dgm:prSet presAssocID="{6267BFE5-99DD-4D9E-8241-6A41F89FD57A}" presName="horzFour" presStyleCnt="0"/>
      <dgm:spPr/>
      <dgm:t>
        <a:bodyPr/>
        <a:lstStyle/>
        <a:p>
          <a:endParaRPr lang="en-GB"/>
        </a:p>
      </dgm:t>
    </dgm:pt>
    <dgm:pt modelId="{83BB181E-C137-44C7-9562-D4CD581064D4}" type="pres">
      <dgm:prSet presAssocID="{86418969-3FBA-49CF-91EC-DDD99ED25539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A95392-2B7F-4777-BA3C-5A6372CDE6F5}" type="pres">
      <dgm:prSet presAssocID="{86418969-3FBA-49CF-91EC-DDD99ED25539}" presName="txFour" presStyleLbl="node4" presStyleIdx="4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899412-AFF2-4B62-9EF3-AA23CB3C7D89}" type="pres">
      <dgm:prSet presAssocID="{86418969-3FBA-49CF-91EC-DDD99ED25539}" presName="parTransFour" presStyleCnt="0"/>
      <dgm:spPr/>
      <dgm:t>
        <a:bodyPr/>
        <a:lstStyle/>
        <a:p>
          <a:endParaRPr lang="en-GB"/>
        </a:p>
      </dgm:t>
    </dgm:pt>
    <dgm:pt modelId="{9816C52E-3837-4542-A7D6-8C51C7FCCD16}" type="pres">
      <dgm:prSet presAssocID="{86418969-3FBA-49CF-91EC-DDD99ED25539}" presName="horzFour" presStyleCnt="0"/>
      <dgm:spPr/>
      <dgm:t>
        <a:bodyPr/>
        <a:lstStyle/>
        <a:p>
          <a:endParaRPr lang="en-GB"/>
        </a:p>
      </dgm:t>
    </dgm:pt>
    <dgm:pt modelId="{E679C33F-2292-4712-9C01-DB5839A3270D}" type="pres">
      <dgm:prSet presAssocID="{D0D20CDB-9288-401E-89AC-B1A7A562BA1F}" presName="vertFour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CA98A2-D18F-44EA-BFA5-1BE90C1ABDF0}" type="pres">
      <dgm:prSet presAssocID="{D0D20CDB-9288-401E-89AC-B1A7A562BA1F}" presName="txFour" presStyleLbl="node4" presStyleIdx="5" presStyleCnt="6" custScaleY="37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20C2DB-7AC4-47A0-B4E1-223BD1D91FA4}" type="pres">
      <dgm:prSet presAssocID="{D0D20CDB-9288-401E-89AC-B1A7A562BA1F}" presName="horzFour" presStyleCnt="0"/>
      <dgm:spPr/>
      <dgm:t>
        <a:bodyPr/>
        <a:lstStyle/>
        <a:p>
          <a:endParaRPr lang="en-GB"/>
        </a:p>
      </dgm:t>
    </dgm:pt>
  </dgm:ptLst>
  <dgm:cxnLst>
    <dgm:cxn modelId="{A2AE4912-8EC7-4B8A-AA0B-307E35072C89}" type="presOf" srcId="{2C4B35FB-0B45-4852-9872-5283F72FC952}" destId="{5CAD36F1-3EB7-4E72-AAA7-BC33985BC750}" srcOrd="0" destOrd="0" presId="urn:microsoft.com/office/officeart/2005/8/layout/hierarchy4"/>
    <dgm:cxn modelId="{4132FE8D-70B9-4A31-AC94-5642B9F6B96D}" type="presOf" srcId="{B2FD9312-ED01-400E-A100-443B6AFE68AA}" destId="{79188333-4B48-4959-81B2-F5672149A541}" srcOrd="0" destOrd="0" presId="urn:microsoft.com/office/officeart/2005/8/layout/hierarchy4"/>
    <dgm:cxn modelId="{D40BD850-4AA7-4CDE-9230-FFCE6BB34D56}" type="presOf" srcId="{574AC061-E160-4205-B4F5-75EC2AA1CA6E}" destId="{463DC5EE-156D-4793-9320-740469AA84CA}" srcOrd="0" destOrd="0" presId="urn:microsoft.com/office/officeart/2005/8/layout/hierarchy4"/>
    <dgm:cxn modelId="{AC116606-B74E-47D1-B09C-CCC579F3C9C5}" srcId="{CDA9EBBF-1128-4117-A3A3-35FA3BCFC789}" destId="{FC0D6079-ECA4-48E6-B0B8-3FBA801D41BE}" srcOrd="0" destOrd="0" parTransId="{6C822E4C-49F1-46C0-826E-300C843218D1}" sibTransId="{45169761-BD5F-47B1-8E2E-07099E3A4805}"/>
    <dgm:cxn modelId="{9BBAD2AE-18CB-4743-A1DD-622D8E603DD8}" type="presOf" srcId="{86418969-3FBA-49CF-91EC-DDD99ED25539}" destId="{E0A95392-2B7F-4777-BA3C-5A6372CDE6F5}" srcOrd="0" destOrd="0" presId="urn:microsoft.com/office/officeart/2005/8/layout/hierarchy4"/>
    <dgm:cxn modelId="{AEC1EB46-B3F9-47CD-BB9F-8495C3EA9581}" type="presOf" srcId="{2E223A96-AFDE-40A4-B900-93EBE8D4410C}" destId="{08FF7DDE-28BC-4A0F-9205-1A04F946991C}" srcOrd="0" destOrd="0" presId="urn:microsoft.com/office/officeart/2005/8/layout/hierarchy4"/>
    <dgm:cxn modelId="{6E2A9438-1C1D-4AEB-804A-1BC5E2ED06E4}" type="presOf" srcId="{7783E12B-69DD-40F3-A9B9-0A5BEEC7B774}" destId="{C7D9121C-C4B4-4CC3-9214-3692EE382BEE}" srcOrd="0" destOrd="0" presId="urn:microsoft.com/office/officeart/2005/8/layout/hierarchy4"/>
    <dgm:cxn modelId="{87AAB361-640A-4E4E-B6D4-C6B3F8AD6960}" type="presOf" srcId="{6267BFE5-99DD-4D9E-8241-6A41F89FD57A}" destId="{67F2FDAB-93D2-4E39-BD85-92036205967E}" srcOrd="0" destOrd="0" presId="urn:microsoft.com/office/officeart/2005/8/layout/hierarchy4"/>
    <dgm:cxn modelId="{CBEF2D02-B34A-476E-8605-5A73D5B24CAA}" srcId="{B2FD9312-ED01-400E-A100-443B6AFE68AA}" destId="{574AC061-E160-4205-B4F5-75EC2AA1CA6E}" srcOrd="0" destOrd="0" parTransId="{6FC106EE-7739-419E-A032-BD9DDB86CD6C}" sibTransId="{FF37CA72-09FD-4941-A146-6A61FF7F6036}"/>
    <dgm:cxn modelId="{E230D1D9-D30B-49E6-AA25-25AD4D907D12}" srcId="{01B8026B-4C0D-46D3-B075-3FB04A56586E}" destId="{7783E12B-69DD-40F3-A9B9-0A5BEEC7B774}" srcOrd="0" destOrd="0" parTransId="{84A7438F-7FBE-49B6-A8DE-7C2464308640}" sibTransId="{0F843647-482B-4FFE-8086-E306AF4DAE77}"/>
    <dgm:cxn modelId="{4C0386DA-4A87-4041-B7AB-185701107ECC}" type="presOf" srcId="{E139D708-E118-4426-9248-E06852EB3EE8}" destId="{90EB70F2-9352-47F6-BC76-88214BD35551}" srcOrd="0" destOrd="0" presId="urn:microsoft.com/office/officeart/2005/8/layout/hierarchy4"/>
    <dgm:cxn modelId="{F93D7B08-C0A2-48BF-A42D-A2D441BDDA76}" srcId="{2C4B35FB-0B45-4852-9872-5283F72FC952}" destId="{E139D708-E118-4426-9248-E06852EB3EE8}" srcOrd="1" destOrd="0" parTransId="{171AAD57-0D04-44DC-A213-E2E0810D0E09}" sibTransId="{733C6905-AF00-4515-9B37-0E10AEDB89AF}"/>
    <dgm:cxn modelId="{958C8E26-5E07-4C85-B2D7-E7D7264E1E9F}" type="presOf" srcId="{FC0D6079-ECA4-48E6-B0B8-3FBA801D41BE}" destId="{ACEE9A6B-4BDA-40A1-9CC2-34AF00504782}" srcOrd="0" destOrd="0" presId="urn:microsoft.com/office/officeart/2005/8/layout/hierarchy4"/>
    <dgm:cxn modelId="{69A8CD7E-54F3-4E97-8E58-8215E9425283}" type="presOf" srcId="{01B8026B-4C0D-46D3-B075-3FB04A56586E}" destId="{74E31972-DF2D-4428-8D13-513A5770E3D4}" srcOrd="0" destOrd="0" presId="urn:microsoft.com/office/officeart/2005/8/layout/hierarchy4"/>
    <dgm:cxn modelId="{5516E715-8E35-4F0E-B555-92B0B94F5267}" srcId="{86418969-3FBA-49CF-91EC-DDD99ED25539}" destId="{D0D20CDB-9288-401E-89AC-B1A7A562BA1F}" srcOrd="0" destOrd="0" parTransId="{59B382C3-E6E9-4679-9ADE-D9D6FD0D383B}" sibTransId="{6E32B3D8-4BF6-4E28-8595-019C90130372}"/>
    <dgm:cxn modelId="{89DD657F-DEF5-4A58-A65A-25C40E3F3157}" srcId="{7783E12B-69DD-40F3-A9B9-0A5BEEC7B774}" destId="{6267BFE5-99DD-4D9E-8241-6A41F89FD57A}" srcOrd="0" destOrd="0" parTransId="{6E4DE079-3ADE-4F20-A64C-509B73EAE557}" sibTransId="{8BBBCEEC-F85B-41FE-AC44-6588393FE54D}"/>
    <dgm:cxn modelId="{99BFC2B8-73E6-4B24-8962-336C29DF0697}" type="presOf" srcId="{DCC7239E-82DB-4750-91DF-1CFB479713EF}" destId="{D3509E9B-0F9E-457F-BDD6-B28AD2E55C55}" srcOrd="0" destOrd="0" presId="urn:microsoft.com/office/officeart/2005/8/layout/hierarchy4"/>
    <dgm:cxn modelId="{6AD4C4F3-AB27-4EFE-B81A-003E103E184F}" srcId="{FC0D6079-ECA4-48E6-B0B8-3FBA801D41BE}" destId="{B2FD9312-ED01-400E-A100-443B6AFE68AA}" srcOrd="0" destOrd="0" parTransId="{5463E27E-47D7-45D8-90E8-8AF338F2DE49}" sibTransId="{FA2389FC-14D9-4023-8625-534BA81710CF}"/>
    <dgm:cxn modelId="{DBD2033D-8E9A-483A-BD66-56D2F7602A37}" type="presOf" srcId="{CDA9EBBF-1128-4117-A3A3-35FA3BCFC789}" destId="{6F1AB258-E34F-4BA5-99EB-A9EF742A6E9E}" srcOrd="0" destOrd="0" presId="urn:microsoft.com/office/officeart/2005/8/layout/hierarchy4"/>
    <dgm:cxn modelId="{990D018D-CB25-4A84-82A0-2DE8233A442E}" srcId="{574AC061-E160-4205-B4F5-75EC2AA1CA6E}" destId="{2E223A96-AFDE-40A4-B900-93EBE8D4410C}" srcOrd="0" destOrd="0" parTransId="{4CA1E3FA-B8E9-49B2-AAAA-4BFEF9024CC4}" sibTransId="{5C3D4088-1E49-4D81-9B61-DE15FE9D89A8}"/>
    <dgm:cxn modelId="{D37065E1-352D-4189-8B3F-5F109DF3428D}" srcId="{E139D708-E118-4426-9248-E06852EB3EE8}" destId="{01B8026B-4C0D-46D3-B075-3FB04A56586E}" srcOrd="0" destOrd="0" parTransId="{1E3652D5-34F4-4C39-A7CD-095FFDACC00E}" sibTransId="{FC57962D-C76D-4B5A-B7E6-C3F406EB95FD}"/>
    <dgm:cxn modelId="{9564DD24-A796-4112-B0CA-F8C9820A0250}" srcId="{DCC7239E-82DB-4750-91DF-1CFB479713EF}" destId="{CDA9EBBF-1128-4117-A3A3-35FA3BCFC789}" srcOrd="0" destOrd="0" parTransId="{B065254C-3140-4253-97A5-5A2A7C66372E}" sibTransId="{03FA0F9C-A259-4894-9AC7-66CB87725FEA}"/>
    <dgm:cxn modelId="{D1CCAF14-D1F7-4B4B-B02B-F51C89EDB0C8}" srcId="{2C4B35FB-0B45-4852-9872-5283F72FC952}" destId="{DCC7239E-82DB-4750-91DF-1CFB479713EF}" srcOrd="0" destOrd="0" parTransId="{3660F1B7-47BB-4667-A2FA-8AA96DC90CA4}" sibTransId="{B0A2364C-83F2-45C1-9C46-2850029784C0}"/>
    <dgm:cxn modelId="{B002F95F-817C-4799-B1CE-0299C87BCBF0}" srcId="{6267BFE5-99DD-4D9E-8241-6A41F89FD57A}" destId="{86418969-3FBA-49CF-91EC-DDD99ED25539}" srcOrd="0" destOrd="0" parTransId="{5D0DBA70-B5D9-485A-A0F4-E7D9D360C83E}" sibTransId="{B4773801-3DEA-432C-A3D5-823D4F520523}"/>
    <dgm:cxn modelId="{1F83B24C-08EC-4079-A3DF-5C478D2A576B}" type="presOf" srcId="{D0D20CDB-9288-401E-89AC-B1A7A562BA1F}" destId="{45CA98A2-D18F-44EA-BFA5-1BE90C1ABDF0}" srcOrd="0" destOrd="0" presId="urn:microsoft.com/office/officeart/2005/8/layout/hierarchy4"/>
    <dgm:cxn modelId="{894BE374-E688-4C72-A2BD-2FD9D9C614D3}" type="presParOf" srcId="{5CAD36F1-3EB7-4E72-AAA7-BC33985BC750}" destId="{0893BAF9-7143-4CA6-88DB-64C1BFB9745D}" srcOrd="0" destOrd="0" presId="urn:microsoft.com/office/officeart/2005/8/layout/hierarchy4"/>
    <dgm:cxn modelId="{E6441321-E2D9-4226-9A2A-5D81D3B5D555}" type="presParOf" srcId="{0893BAF9-7143-4CA6-88DB-64C1BFB9745D}" destId="{D3509E9B-0F9E-457F-BDD6-B28AD2E55C55}" srcOrd="0" destOrd="0" presId="urn:microsoft.com/office/officeart/2005/8/layout/hierarchy4"/>
    <dgm:cxn modelId="{50A5BED2-93BB-4178-A51B-F9D0814BAFF3}" type="presParOf" srcId="{0893BAF9-7143-4CA6-88DB-64C1BFB9745D}" destId="{0010CB36-078F-434D-A2BC-11D7FA3DB7D0}" srcOrd="1" destOrd="0" presId="urn:microsoft.com/office/officeart/2005/8/layout/hierarchy4"/>
    <dgm:cxn modelId="{CC932B7F-464C-4FB9-BA59-651D2EBD7BBD}" type="presParOf" srcId="{0893BAF9-7143-4CA6-88DB-64C1BFB9745D}" destId="{49BF1077-889F-4C15-BF3B-13A8B31F6A85}" srcOrd="2" destOrd="0" presId="urn:microsoft.com/office/officeart/2005/8/layout/hierarchy4"/>
    <dgm:cxn modelId="{7A6C2D63-7BE5-464B-B4F0-8D0509EC756B}" type="presParOf" srcId="{49BF1077-889F-4C15-BF3B-13A8B31F6A85}" destId="{6C247A88-6DCC-483C-BDE6-AB714B33F0FF}" srcOrd="0" destOrd="0" presId="urn:microsoft.com/office/officeart/2005/8/layout/hierarchy4"/>
    <dgm:cxn modelId="{D602BFEC-C476-4371-8DBF-541E26773B6A}" type="presParOf" srcId="{6C247A88-6DCC-483C-BDE6-AB714B33F0FF}" destId="{6F1AB258-E34F-4BA5-99EB-A9EF742A6E9E}" srcOrd="0" destOrd="0" presId="urn:microsoft.com/office/officeart/2005/8/layout/hierarchy4"/>
    <dgm:cxn modelId="{B57B7FD4-6884-40AB-8DCD-59BE832CEB07}" type="presParOf" srcId="{6C247A88-6DCC-483C-BDE6-AB714B33F0FF}" destId="{8141596E-4E5F-4D9F-859A-8733F37BB4A9}" srcOrd="1" destOrd="0" presId="urn:microsoft.com/office/officeart/2005/8/layout/hierarchy4"/>
    <dgm:cxn modelId="{7A29DF4B-0406-466A-8CEB-B10B36E81670}" type="presParOf" srcId="{6C247A88-6DCC-483C-BDE6-AB714B33F0FF}" destId="{A1AD98E8-DF1F-4662-9262-0FBF56976440}" srcOrd="2" destOrd="0" presId="urn:microsoft.com/office/officeart/2005/8/layout/hierarchy4"/>
    <dgm:cxn modelId="{E9E68129-137C-46C5-96A5-8AF4B5B309E5}" type="presParOf" srcId="{A1AD98E8-DF1F-4662-9262-0FBF56976440}" destId="{34610684-9C9B-4959-881B-0F8CCC227B21}" srcOrd="0" destOrd="0" presId="urn:microsoft.com/office/officeart/2005/8/layout/hierarchy4"/>
    <dgm:cxn modelId="{AB4E61DE-CA67-4C12-A861-0A391D5B9D99}" type="presParOf" srcId="{34610684-9C9B-4959-881B-0F8CCC227B21}" destId="{ACEE9A6B-4BDA-40A1-9CC2-34AF00504782}" srcOrd="0" destOrd="0" presId="urn:microsoft.com/office/officeart/2005/8/layout/hierarchy4"/>
    <dgm:cxn modelId="{B33CC96D-D5E3-4EC1-B6BA-57D4B0A7CD29}" type="presParOf" srcId="{34610684-9C9B-4959-881B-0F8CCC227B21}" destId="{4CB97612-1811-4811-A84F-8C272DBF0F15}" srcOrd="1" destOrd="0" presId="urn:microsoft.com/office/officeart/2005/8/layout/hierarchy4"/>
    <dgm:cxn modelId="{BF33F1F2-52B6-43E9-9937-9C4BC391EECD}" type="presParOf" srcId="{34610684-9C9B-4959-881B-0F8CCC227B21}" destId="{B88A08F8-5CA0-4CA3-8125-FCB634B6BFDD}" srcOrd="2" destOrd="0" presId="urn:microsoft.com/office/officeart/2005/8/layout/hierarchy4"/>
    <dgm:cxn modelId="{69B209DA-269D-4474-84FF-36EFA5110657}" type="presParOf" srcId="{B88A08F8-5CA0-4CA3-8125-FCB634B6BFDD}" destId="{B79E825C-693E-4216-AE35-83834C881D94}" srcOrd="0" destOrd="0" presId="urn:microsoft.com/office/officeart/2005/8/layout/hierarchy4"/>
    <dgm:cxn modelId="{E9298D58-2882-45BC-8FD1-843A282EF535}" type="presParOf" srcId="{B79E825C-693E-4216-AE35-83834C881D94}" destId="{79188333-4B48-4959-81B2-F5672149A541}" srcOrd="0" destOrd="0" presId="urn:microsoft.com/office/officeart/2005/8/layout/hierarchy4"/>
    <dgm:cxn modelId="{B29BB6A3-4CFC-4D6C-BC3B-0055D9C2F198}" type="presParOf" srcId="{B79E825C-693E-4216-AE35-83834C881D94}" destId="{441451CE-6C3A-4A80-A6A2-B42E5A38966F}" srcOrd="1" destOrd="0" presId="urn:microsoft.com/office/officeart/2005/8/layout/hierarchy4"/>
    <dgm:cxn modelId="{E0EEC1E7-55C9-4C71-BEBD-3394E8052D40}" type="presParOf" srcId="{B79E825C-693E-4216-AE35-83834C881D94}" destId="{D6344B76-2F30-48A7-BE44-7DC6DDBA37D0}" srcOrd="2" destOrd="0" presId="urn:microsoft.com/office/officeart/2005/8/layout/hierarchy4"/>
    <dgm:cxn modelId="{50787A0A-8FA5-4DE2-B598-317DE38E5EA6}" type="presParOf" srcId="{D6344B76-2F30-48A7-BE44-7DC6DDBA37D0}" destId="{911B6F90-45D6-4C25-A7D6-8AB9912A2343}" srcOrd="0" destOrd="0" presId="urn:microsoft.com/office/officeart/2005/8/layout/hierarchy4"/>
    <dgm:cxn modelId="{CAE5CE5D-F7B0-4431-B096-52BC272DD70F}" type="presParOf" srcId="{911B6F90-45D6-4C25-A7D6-8AB9912A2343}" destId="{463DC5EE-156D-4793-9320-740469AA84CA}" srcOrd="0" destOrd="0" presId="urn:microsoft.com/office/officeart/2005/8/layout/hierarchy4"/>
    <dgm:cxn modelId="{BF496989-4F0E-49E3-9A21-34C38BE84DA3}" type="presParOf" srcId="{911B6F90-45D6-4C25-A7D6-8AB9912A2343}" destId="{4D2DD3EA-40D5-4D28-B520-001D5871AC27}" srcOrd="1" destOrd="0" presId="urn:microsoft.com/office/officeart/2005/8/layout/hierarchy4"/>
    <dgm:cxn modelId="{32F5F32A-CA59-4059-A816-A535583096A4}" type="presParOf" srcId="{911B6F90-45D6-4C25-A7D6-8AB9912A2343}" destId="{3528CACD-2FFF-4671-B452-4714AAFE5B1B}" srcOrd="2" destOrd="0" presId="urn:microsoft.com/office/officeart/2005/8/layout/hierarchy4"/>
    <dgm:cxn modelId="{3853A8F5-5B79-401C-ADF9-5EB1546FCFF0}" type="presParOf" srcId="{3528CACD-2FFF-4671-B452-4714AAFE5B1B}" destId="{1BAF7A02-20A7-489B-BBC4-6AEBFF6BFEC2}" srcOrd="0" destOrd="0" presId="urn:microsoft.com/office/officeart/2005/8/layout/hierarchy4"/>
    <dgm:cxn modelId="{1B0AE970-C8FE-4A9C-BB7E-9529C10D6A44}" type="presParOf" srcId="{1BAF7A02-20A7-489B-BBC4-6AEBFF6BFEC2}" destId="{08FF7DDE-28BC-4A0F-9205-1A04F946991C}" srcOrd="0" destOrd="0" presId="urn:microsoft.com/office/officeart/2005/8/layout/hierarchy4"/>
    <dgm:cxn modelId="{020C42EA-4FD0-45D1-A1F0-DD8EA624146B}" type="presParOf" srcId="{1BAF7A02-20A7-489B-BBC4-6AEBFF6BFEC2}" destId="{E8448EC9-48F3-4F0B-9545-50FA373C6D37}" srcOrd="1" destOrd="0" presId="urn:microsoft.com/office/officeart/2005/8/layout/hierarchy4"/>
    <dgm:cxn modelId="{E33F1E78-AA4D-495F-98E8-E429F6387018}" type="presParOf" srcId="{5CAD36F1-3EB7-4E72-AAA7-BC33985BC750}" destId="{51DDBAF8-FC0F-4E12-A40A-94FB992C88F8}" srcOrd="1" destOrd="0" presId="urn:microsoft.com/office/officeart/2005/8/layout/hierarchy4"/>
    <dgm:cxn modelId="{2FCFA8C7-AE80-469D-B2D8-F387524ACA55}" type="presParOf" srcId="{5CAD36F1-3EB7-4E72-AAA7-BC33985BC750}" destId="{61843ACF-3966-4D77-8E87-6D339B59CDFF}" srcOrd="2" destOrd="0" presId="urn:microsoft.com/office/officeart/2005/8/layout/hierarchy4"/>
    <dgm:cxn modelId="{48D5B307-D40B-4D82-AEFC-82D4F0E13F13}" type="presParOf" srcId="{61843ACF-3966-4D77-8E87-6D339B59CDFF}" destId="{90EB70F2-9352-47F6-BC76-88214BD35551}" srcOrd="0" destOrd="0" presId="urn:microsoft.com/office/officeart/2005/8/layout/hierarchy4"/>
    <dgm:cxn modelId="{443C84E2-97E8-431E-B65D-DDF9CBB3D932}" type="presParOf" srcId="{61843ACF-3966-4D77-8E87-6D339B59CDFF}" destId="{7B801600-928F-4227-AFD6-3C8B849193A1}" srcOrd="1" destOrd="0" presId="urn:microsoft.com/office/officeart/2005/8/layout/hierarchy4"/>
    <dgm:cxn modelId="{07750BAB-2FF9-4306-A0A9-56A4BE8662B9}" type="presParOf" srcId="{61843ACF-3966-4D77-8E87-6D339B59CDFF}" destId="{C41DF51A-9D41-44E1-A917-57280BBD08BC}" srcOrd="2" destOrd="0" presId="urn:microsoft.com/office/officeart/2005/8/layout/hierarchy4"/>
    <dgm:cxn modelId="{D0C67C1E-07A8-4FE0-BC40-E479F2EA737A}" type="presParOf" srcId="{C41DF51A-9D41-44E1-A917-57280BBD08BC}" destId="{CBE43C2D-74F7-42FA-9D2C-B8A29B4F1F32}" srcOrd="0" destOrd="0" presId="urn:microsoft.com/office/officeart/2005/8/layout/hierarchy4"/>
    <dgm:cxn modelId="{8826C963-14E8-4825-883A-7A2556527612}" type="presParOf" srcId="{CBE43C2D-74F7-42FA-9D2C-B8A29B4F1F32}" destId="{74E31972-DF2D-4428-8D13-513A5770E3D4}" srcOrd="0" destOrd="0" presId="urn:microsoft.com/office/officeart/2005/8/layout/hierarchy4"/>
    <dgm:cxn modelId="{A9B0A693-4E83-4060-9210-E51B71D3C64D}" type="presParOf" srcId="{CBE43C2D-74F7-42FA-9D2C-B8A29B4F1F32}" destId="{3CB5798C-521F-4792-BB4B-AA6CD9A1DD1D}" srcOrd="1" destOrd="0" presId="urn:microsoft.com/office/officeart/2005/8/layout/hierarchy4"/>
    <dgm:cxn modelId="{0BF48D00-A105-47A9-BC2A-D4CD0B9A38AA}" type="presParOf" srcId="{CBE43C2D-74F7-42FA-9D2C-B8A29B4F1F32}" destId="{CB311C92-1A89-4844-8FD6-9625D8AF9376}" srcOrd="2" destOrd="0" presId="urn:microsoft.com/office/officeart/2005/8/layout/hierarchy4"/>
    <dgm:cxn modelId="{BF68BB35-C4B1-4291-B4AA-BC666E86555C}" type="presParOf" srcId="{CB311C92-1A89-4844-8FD6-9625D8AF9376}" destId="{E38D0736-4B39-4CCD-B3F2-AD5D485FB6FB}" srcOrd="0" destOrd="0" presId="urn:microsoft.com/office/officeart/2005/8/layout/hierarchy4"/>
    <dgm:cxn modelId="{C2D472D0-11F3-40D9-97A9-274C3A732A3B}" type="presParOf" srcId="{E38D0736-4B39-4CCD-B3F2-AD5D485FB6FB}" destId="{C7D9121C-C4B4-4CC3-9214-3692EE382BEE}" srcOrd="0" destOrd="0" presId="urn:microsoft.com/office/officeart/2005/8/layout/hierarchy4"/>
    <dgm:cxn modelId="{9EDFBA2D-78F6-4160-8740-751E3DE932D4}" type="presParOf" srcId="{E38D0736-4B39-4CCD-B3F2-AD5D485FB6FB}" destId="{A914EFA9-A841-4211-9703-0D6D2843F87E}" srcOrd="1" destOrd="0" presId="urn:microsoft.com/office/officeart/2005/8/layout/hierarchy4"/>
    <dgm:cxn modelId="{632FF6E4-DF4B-410E-A2E2-93AED5826784}" type="presParOf" srcId="{E38D0736-4B39-4CCD-B3F2-AD5D485FB6FB}" destId="{8F231B3D-A785-4059-A044-797372381ADD}" srcOrd="2" destOrd="0" presId="urn:microsoft.com/office/officeart/2005/8/layout/hierarchy4"/>
    <dgm:cxn modelId="{674ADC85-965E-4718-BFBD-54C032E4DE8A}" type="presParOf" srcId="{8F231B3D-A785-4059-A044-797372381ADD}" destId="{8D781496-F817-48CB-BB1C-1A08895A52E6}" srcOrd="0" destOrd="0" presId="urn:microsoft.com/office/officeart/2005/8/layout/hierarchy4"/>
    <dgm:cxn modelId="{C70F5695-6133-444C-A65C-1E5E44D21851}" type="presParOf" srcId="{8D781496-F817-48CB-BB1C-1A08895A52E6}" destId="{67F2FDAB-93D2-4E39-BD85-92036205967E}" srcOrd="0" destOrd="0" presId="urn:microsoft.com/office/officeart/2005/8/layout/hierarchy4"/>
    <dgm:cxn modelId="{1BB5AE7A-FB20-40D2-B1AB-985C37267187}" type="presParOf" srcId="{8D781496-F817-48CB-BB1C-1A08895A52E6}" destId="{1406A09C-09D7-4A40-9E47-344CB93BFEAD}" srcOrd="1" destOrd="0" presId="urn:microsoft.com/office/officeart/2005/8/layout/hierarchy4"/>
    <dgm:cxn modelId="{3F2A85C5-DBAF-4258-98CC-BE349C7FD348}" type="presParOf" srcId="{8D781496-F817-48CB-BB1C-1A08895A52E6}" destId="{5C90349F-9264-4E7B-922A-86D32DB2C895}" srcOrd="2" destOrd="0" presId="urn:microsoft.com/office/officeart/2005/8/layout/hierarchy4"/>
    <dgm:cxn modelId="{AC13330E-78C8-4416-8D55-CBA1442783B8}" type="presParOf" srcId="{5C90349F-9264-4E7B-922A-86D32DB2C895}" destId="{83BB181E-C137-44C7-9562-D4CD581064D4}" srcOrd="0" destOrd="0" presId="urn:microsoft.com/office/officeart/2005/8/layout/hierarchy4"/>
    <dgm:cxn modelId="{A594CD77-0DE1-4102-8B29-241DBFCDEDC3}" type="presParOf" srcId="{83BB181E-C137-44C7-9562-D4CD581064D4}" destId="{E0A95392-2B7F-4777-BA3C-5A6372CDE6F5}" srcOrd="0" destOrd="0" presId="urn:microsoft.com/office/officeart/2005/8/layout/hierarchy4"/>
    <dgm:cxn modelId="{75E451FF-F758-4E0A-AAC1-8D23B3040303}" type="presParOf" srcId="{83BB181E-C137-44C7-9562-D4CD581064D4}" destId="{68899412-AFF2-4B62-9EF3-AA23CB3C7D89}" srcOrd="1" destOrd="0" presId="urn:microsoft.com/office/officeart/2005/8/layout/hierarchy4"/>
    <dgm:cxn modelId="{58D0A8E3-0B9C-4E19-B9B2-F2BB2859BAD6}" type="presParOf" srcId="{83BB181E-C137-44C7-9562-D4CD581064D4}" destId="{9816C52E-3837-4542-A7D6-8C51C7FCCD16}" srcOrd="2" destOrd="0" presId="urn:microsoft.com/office/officeart/2005/8/layout/hierarchy4"/>
    <dgm:cxn modelId="{50346659-8830-465E-A5EB-EA8461575169}" type="presParOf" srcId="{9816C52E-3837-4542-A7D6-8C51C7FCCD16}" destId="{E679C33F-2292-4712-9C01-DB5839A3270D}" srcOrd="0" destOrd="0" presId="urn:microsoft.com/office/officeart/2005/8/layout/hierarchy4"/>
    <dgm:cxn modelId="{AB72E896-D6D4-4211-A590-C02B624777B3}" type="presParOf" srcId="{E679C33F-2292-4712-9C01-DB5839A3270D}" destId="{45CA98A2-D18F-44EA-BFA5-1BE90C1ABDF0}" srcOrd="0" destOrd="0" presId="urn:microsoft.com/office/officeart/2005/8/layout/hierarchy4"/>
    <dgm:cxn modelId="{A393C8D5-0B6B-4248-8B2D-ADAAD989B95B}" type="presParOf" srcId="{E679C33F-2292-4712-9C01-DB5839A3270D}" destId="{ED20C2DB-7AC4-47A0-B4E1-223BD1D91FA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93BD7-72CE-415D-B3B1-0BFA93E81311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27A08469-3899-48DF-94B3-D996F6F43F82}">
      <dgm:prSet phldrT="[Text]" custT="1"/>
      <dgm:spPr>
        <a:solidFill>
          <a:srgbClr val="8064A2"/>
        </a:solidFill>
      </dgm:spPr>
      <dgm:t>
        <a:bodyPr/>
        <a:lstStyle/>
        <a:p>
          <a:r>
            <a:rPr lang="en-GB" sz="2100" dirty="0"/>
            <a:t>Study population</a:t>
          </a:r>
        </a:p>
      </dgm:t>
    </dgm:pt>
    <dgm:pt modelId="{2D0C11C3-1F24-44B4-90A5-826A0F825F04}" type="parTrans" cxnId="{99A54611-B3F1-40E0-9617-C37AB069FFA5}">
      <dgm:prSet/>
      <dgm:spPr/>
      <dgm:t>
        <a:bodyPr/>
        <a:lstStyle/>
        <a:p>
          <a:endParaRPr lang="en-GB" sz="2100"/>
        </a:p>
      </dgm:t>
    </dgm:pt>
    <dgm:pt modelId="{983663BD-FCF9-441A-ABA7-C146B07CF2A3}" type="sibTrans" cxnId="{99A54611-B3F1-40E0-9617-C37AB069FFA5}">
      <dgm:prSet/>
      <dgm:spPr/>
      <dgm:t>
        <a:bodyPr/>
        <a:lstStyle/>
        <a:p>
          <a:endParaRPr lang="en-GB" sz="2100"/>
        </a:p>
      </dgm:t>
    </dgm:pt>
    <dgm:pt modelId="{8A809B92-8284-438D-BFED-701EC4A1B757}">
      <dgm:prSet phldrT="[Text]" custT="1"/>
      <dgm:spPr>
        <a:solidFill>
          <a:srgbClr val="E8303B"/>
        </a:solidFill>
      </dgm:spPr>
      <dgm:t>
        <a:bodyPr/>
        <a:lstStyle/>
        <a:p>
          <a:r>
            <a:rPr lang="en-GB" sz="2100" dirty="0" err="1"/>
            <a:t>Reinfected</a:t>
          </a:r>
          <a:endParaRPr lang="en-GB" sz="2100" dirty="0"/>
        </a:p>
      </dgm:t>
    </dgm:pt>
    <dgm:pt modelId="{D8550BF4-F857-47AD-BB24-AD9C20F08CDF}" type="parTrans" cxnId="{CC184CD6-0251-45D6-8E15-06BC3A28DFB3}">
      <dgm:prSet/>
      <dgm:spPr/>
      <dgm:t>
        <a:bodyPr/>
        <a:lstStyle/>
        <a:p>
          <a:endParaRPr lang="en-GB" sz="2100"/>
        </a:p>
      </dgm:t>
    </dgm:pt>
    <dgm:pt modelId="{60173C40-EB6D-468A-A383-0EDE8E7937B0}" type="sibTrans" cxnId="{CC184CD6-0251-45D6-8E15-06BC3A28DFB3}">
      <dgm:prSet/>
      <dgm:spPr/>
      <dgm:t>
        <a:bodyPr/>
        <a:lstStyle/>
        <a:p>
          <a:endParaRPr lang="en-GB" sz="2100"/>
        </a:p>
      </dgm:t>
    </dgm:pt>
    <dgm:pt modelId="{C4F723BD-DEFC-4638-9810-F96746B9C914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2100" dirty="0"/>
            <a:t>Treatment</a:t>
          </a:r>
        </a:p>
      </dgm:t>
    </dgm:pt>
    <dgm:pt modelId="{BB553CF2-9D1F-48B4-AF8C-C8982E9D8EF2}" type="sibTrans" cxnId="{35BABEFD-2F4C-4A7F-BE81-153228659126}">
      <dgm:prSet/>
      <dgm:spPr/>
      <dgm:t>
        <a:bodyPr/>
        <a:lstStyle/>
        <a:p>
          <a:endParaRPr lang="en-GB" sz="2100"/>
        </a:p>
      </dgm:t>
    </dgm:pt>
    <dgm:pt modelId="{483022A3-8F2B-4E17-92DF-9DF812D60432}" type="parTrans" cxnId="{35BABEFD-2F4C-4A7F-BE81-153228659126}">
      <dgm:prSet/>
      <dgm:spPr/>
      <dgm:t>
        <a:bodyPr/>
        <a:lstStyle/>
        <a:p>
          <a:endParaRPr lang="en-GB" sz="2100"/>
        </a:p>
      </dgm:t>
    </dgm:pt>
    <dgm:pt modelId="{C7E71681-A3A8-4B72-B2BE-461D87BCE4BA}">
      <dgm:prSet phldrT="[Text]" custT="1"/>
      <dgm:spPr>
        <a:solidFill>
          <a:srgbClr val="4BACC6"/>
        </a:solidFill>
      </dgm:spPr>
      <dgm:t>
        <a:bodyPr/>
        <a:lstStyle/>
        <a:p>
          <a:r>
            <a:rPr lang="en-GB" sz="2100" dirty="0"/>
            <a:t>DAA</a:t>
          </a:r>
        </a:p>
      </dgm:t>
    </dgm:pt>
    <dgm:pt modelId="{6EA14C97-6BF6-4595-AB17-60762252F966}" type="parTrans" cxnId="{4D1BC4FF-983D-459B-8664-4937EDF89CAF}">
      <dgm:prSet/>
      <dgm:spPr/>
      <dgm:t>
        <a:bodyPr/>
        <a:lstStyle/>
        <a:p>
          <a:endParaRPr lang="en-GB" sz="2100"/>
        </a:p>
      </dgm:t>
    </dgm:pt>
    <dgm:pt modelId="{07436A6E-5675-4177-8D47-EB38C6F77746}" type="sibTrans" cxnId="{4D1BC4FF-983D-459B-8664-4937EDF89CAF}">
      <dgm:prSet/>
      <dgm:spPr/>
      <dgm:t>
        <a:bodyPr/>
        <a:lstStyle/>
        <a:p>
          <a:endParaRPr lang="en-GB" sz="2100"/>
        </a:p>
      </dgm:t>
    </dgm:pt>
    <dgm:pt modelId="{91907C78-BCDA-4DC3-93ED-6DF93FDCA7CE}">
      <dgm:prSet phldrT="[Text]" custT="1"/>
      <dgm:spPr>
        <a:solidFill>
          <a:srgbClr val="9BBB59"/>
        </a:solidFill>
      </dgm:spPr>
      <dgm:t>
        <a:bodyPr/>
        <a:lstStyle/>
        <a:p>
          <a:r>
            <a:rPr lang="en-GB" sz="2100" dirty="0"/>
            <a:t>Interferon</a:t>
          </a:r>
        </a:p>
      </dgm:t>
    </dgm:pt>
    <dgm:pt modelId="{77F91FCF-5C1C-4C08-87E5-F9FD5A6AC943}" type="sibTrans" cxnId="{D33582F1-50F9-4ADD-B76C-4E93DE8B1B5B}">
      <dgm:prSet/>
      <dgm:spPr/>
      <dgm:t>
        <a:bodyPr/>
        <a:lstStyle/>
        <a:p>
          <a:endParaRPr lang="en-GB" sz="2100"/>
        </a:p>
      </dgm:t>
    </dgm:pt>
    <dgm:pt modelId="{6B7FC77B-F3DA-45D3-8DD3-89B019C4A7BC}" type="parTrans" cxnId="{D33582F1-50F9-4ADD-B76C-4E93DE8B1B5B}">
      <dgm:prSet/>
      <dgm:spPr/>
      <dgm:t>
        <a:bodyPr/>
        <a:lstStyle/>
        <a:p>
          <a:endParaRPr lang="en-GB" sz="2100"/>
        </a:p>
      </dgm:t>
    </dgm:pt>
    <dgm:pt modelId="{4A2787E0-6876-4948-AF56-2920D919E591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2100" dirty="0"/>
            <a:t>Overall</a:t>
          </a:r>
        </a:p>
      </dgm:t>
    </dgm:pt>
    <dgm:pt modelId="{E425603D-76FC-4628-B29D-90E9A276F556}" type="parTrans" cxnId="{BE521867-E1B7-4F97-B172-DC61D9E2C433}">
      <dgm:prSet/>
      <dgm:spPr/>
      <dgm:t>
        <a:bodyPr/>
        <a:lstStyle/>
        <a:p>
          <a:endParaRPr lang="en-GB" sz="2100"/>
        </a:p>
      </dgm:t>
    </dgm:pt>
    <dgm:pt modelId="{7D5E4754-CAA9-41C6-82D1-9EBBC3A92CA8}" type="sibTrans" cxnId="{BE521867-E1B7-4F97-B172-DC61D9E2C433}">
      <dgm:prSet/>
      <dgm:spPr/>
      <dgm:t>
        <a:bodyPr/>
        <a:lstStyle/>
        <a:p>
          <a:endParaRPr lang="en-GB" sz="2100"/>
        </a:p>
      </dgm:t>
    </dgm:pt>
    <dgm:pt modelId="{FEB7D1B9-AAF6-4221-B982-E27DCA18D384}">
      <dgm:prSet phldrT="[Text]" custT="1"/>
      <dgm:spPr>
        <a:noFill/>
        <a:ln>
          <a:solidFill>
            <a:srgbClr val="8064A2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585</a:t>
          </a:r>
        </a:p>
      </dgm:t>
    </dgm:pt>
    <dgm:pt modelId="{8F33ED41-3F9D-489D-A6E1-C50F1A86505D}" type="parTrans" cxnId="{BB55D9C4-6592-4FF5-A1A4-8AF4D77C539E}">
      <dgm:prSet/>
      <dgm:spPr/>
      <dgm:t>
        <a:bodyPr/>
        <a:lstStyle/>
        <a:p>
          <a:endParaRPr lang="en-GB" sz="2100"/>
        </a:p>
      </dgm:t>
    </dgm:pt>
    <dgm:pt modelId="{C58C455D-8BCA-42C0-B5C8-893D8CE14D95}" type="sibTrans" cxnId="{BB55D9C4-6592-4FF5-A1A4-8AF4D77C539E}">
      <dgm:prSet/>
      <dgm:spPr/>
      <dgm:t>
        <a:bodyPr/>
        <a:lstStyle/>
        <a:p>
          <a:endParaRPr lang="en-GB" sz="2100"/>
        </a:p>
      </dgm:t>
    </dgm:pt>
    <dgm:pt modelId="{8C22925D-13EE-48B6-818D-963BC3D7C763}">
      <dgm:prSet phldrT="[Text]" custT="1"/>
      <dgm:spPr>
        <a:noFill/>
        <a:ln>
          <a:solidFill>
            <a:srgbClr val="9BBB59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475</a:t>
          </a:r>
        </a:p>
      </dgm:t>
    </dgm:pt>
    <dgm:pt modelId="{CD9FC291-670F-42A3-8B7F-2EE54A422D6C}" type="parTrans" cxnId="{1004A35E-79D2-4C23-B4B4-69B56C32A302}">
      <dgm:prSet/>
      <dgm:spPr/>
      <dgm:t>
        <a:bodyPr/>
        <a:lstStyle/>
        <a:p>
          <a:endParaRPr lang="en-GB" sz="2100"/>
        </a:p>
      </dgm:t>
    </dgm:pt>
    <dgm:pt modelId="{54E97C5F-B40C-4075-BD72-8C26342ACB5D}" type="sibTrans" cxnId="{1004A35E-79D2-4C23-B4B4-69B56C32A302}">
      <dgm:prSet/>
      <dgm:spPr/>
      <dgm:t>
        <a:bodyPr/>
        <a:lstStyle/>
        <a:p>
          <a:endParaRPr lang="en-GB" sz="2100"/>
        </a:p>
      </dgm:t>
    </dgm:pt>
    <dgm:pt modelId="{B1CEF6A9-6B3A-43D6-81E9-106CF7668048}">
      <dgm:prSet phldrT="[Text]" custT="1"/>
      <dgm:spPr>
        <a:noFill/>
        <a:ln>
          <a:solidFill>
            <a:srgbClr val="4BACC6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110</a:t>
          </a:r>
        </a:p>
      </dgm:t>
    </dgm:pt>
    <dgm:pt modelId="{3984D560-43EF-45F5-ABB4-91B55ED1B37F}" type="parTrans" cxnId="{7987B014-054E-4E2B-8CB1-E72F2C9FD3EF}">
      <dgm:prSet/>
      <dgm:spPr/>
      <dgm:t>
        <a:bodyPr/>
        <a:lstStyle/>
        <a:p>
          <a:endParaRPr lang="en-GB" sz="2100"/>
        </a:p>
      </dgm:t>
    </dgm:pt>
    <dgm:pt modelId="{672A4F59-FD56-43CB-A814-8714A98971B1}" type="sibTrans" cxnId="{7987B014-054E-4E2B-8CB1-E72F2C9FD3EF}">
      <dgm:prSet/>
      <dgm:spPr/>
      <dgm:t>
        <a:bodyPr/>
        <a:lstStyle/>
        <a:p>
          <a:endParaRPr lang="en-GB" sz="2100"/>
        </a:p>
      </dgm:t>
    </dgm:pt>
    <dgm:pt modelId="{B795ADFD-3F3C-4AED-B079-081A7FC9221E}">
      <dgm:prSet phldrT="[Text]" custT="1"/>
      <dgm:spPr>
        <a:noFill/>
        <a:ln>
          <a:solidFill>
            <a:srgbClr val="4BACC6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15, 13.6% </a:t>
          </a:r>
        </a:p>
        <a:p>
          <a:r>
            <a:rPr lang="en-GB" sz="2100" dirty="0">
              <a:solidFill>
                <a:srgbClr val="383333"/>
              </a:solidFill>
            </a:rPr>
            <a:t>(7.2-20.0%)</a:t>
          </a:r>
        </a:p>
      </dgm:t>
    </dgm:pt>
    <dgm:pt modelId="{758B263F-2576-4881-A65B-67B9C754281F}" type="parTrans" cxnId="{5FA6EC67-0F68-4FA5-A57B-E61B57C26DAA}">
      <dgm:prSet/>
      <dgm:spPr/>
      <dgm:t>
        <a:bodyPr/>
        <a:lstStyle/>
        <a:p>
          <a:endParaRPr lang="en-GB" sz="2100"/>
        </a:p>
      </dgm:t>
    </dgm:pt>
    <dgm:pt modelId="{0C9C81EA-EC1D-4C50-A5B7-9133741B98B8}" type="sibTrans" cxnId="{5FA6EC67-0F68-4FA5-A57B-E61B57C26DAA}">
      <dgm:prSet/>
      <dgm:spPr/>
      <dgm:t>
        <a:bodyPr/>
        <a:lstStyle/>
        <a:p>
          <a:endParaRPr lang="en-GB" sz="2100"/>
        </a:p>
      </dgm:t>
    </dgm:pt>
    <dgm:pt modelId="{9E684F8B-62FD-40BC-BAAF-24D7279155B6}">
      <dgm:prSet phldrT="[Text]" custT="1"/>
      <dgm:spPr>
        <a:noFill/>
        <a:ln>
          <a:solidFill>
            <a:srgbClr val="9BBB59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63, 13.3% </a:t>
          </a:r>
        </a:p>
        <a:p>
          <a:r>
            <a:rPr lang="en-GB" sz="2100" dirty="0">
              <a:solidFill>
                <a:srgbClr val="383333"/>
              </a:solidFill>
            </a:rPr>
            <a:t>(10.2-16.3%)</a:t>
          </a:r>
        </a:p>
      </dgm:t>
    </dgm:pt>
    <dgm:pt modelId="{D2BD0A92-F0B1-44B7-8239-531EAF62EB78}" type="parTrans" cxnId="{C0717AE6-E084-4DBE-A12C-D8113F3ECE49}">
      <dgm:prSet/>
      <dgm:spPr/>
      <dgm:t>
        <a:bodyPr/>
        <a:lstStyle/>
        <a:p>
          <a:endParaRPr lang="en-GB" sz="2100"/>
        </a:p>
      </dgm:t>
    </dgm:pt>
    <dgm:pt modelId="{A62F311E-FA94-468A-AA23-332AEEF80E71}" type="sibTrans" cxnId="{C0717AE6-E084-4DBE-A12C-D8113F3ECE49}">
      <dgm:prSet/>
      <dgm:spPr/>
      <dgm:t>
        <a:bodyPr/>
        <a:lstStyle/>
        <a:p>
          <a:endParaRPr lang="en-GB" sz="2100"/>
        </a:p>
      </dgm:t>
    </dgm:pt>
    <dgm:pt modelId="{842262B4-597C-48BA-8CBA-7538516DD3C2}">
      <dgm:prSet phldrT="[Text]" custT="1"/>
      <dgm:spPr>
        <a:noFill/>
        <a:ln>
          <a:solidFill>
            <a:srgbClr val="E8303B"/>
          </a:solidFill>
        </a:ln>
      </dgm:spPr>
      <dgm:t>
        <a:bodyPr/>
        <a:lstStyle/>
        <a:p>
          <a:r>
            <a:rPr lang="en-GB" sz="2100" dirty="0">
              <a:solidFill>
                <a:srgbClr val="383333"/>
              </a:solidFill>
            </a:rPr>
            <a:t>78, 13.3% </a:t>
          </a:r>
        </a:p>
        <a:p>
          <a:r>
            <a:rPr lang="en-GB" sz="2100" dirty="0">
              <a:solidFill>
                <a:srgbClr val="383333"/>
              </a:solidFill>
            </a:rPr>
            <a:t>(10.6-16.0%)</a:t>
          </a:r>
        </a:p>
      </dgm:t>
    </dgm:pt>
    <dgm:pt modelId="{F4A29719-8976-44E7-9090-D38E7315F93A}" type="parTrans" cxnId="{22AC5859-AE0A-486F-928C-A8B6F343B99E}">
      <dgm:prSet/>
      <dgm:spPr/>
      <dgm:t>
        <a:bodyPr/>
        <a:lstStyle/>
        <a:p>
          <a:endParaRPr lang="en-GB" sz="2100"/>
        </a:p>
      </dgm:t>
    </dgm:pt>
    <dgm:pt modelId="{F65B44A3-F5E2-4B19-9ADD-147C62CAABC5}" type="sibTrans" cxnId="{22AC5859-AE0A-486F-928C-A8B6F343B99E}">
      <dgm:prSet/>
      <dgm:spPr/>
      <dgm:t>
        <a:bodyPr/>
        <a:lstStyle/>
        <a:p>
          <a:endParaRPr lang="en-GB" sz="2100"/>
        </a:p>
      </dgm:t>
    </dgm:pt>
    <dgm:pt modelId="{C9E3BAFC-03A5-4BA4-8FA9-6AD61CCF3DE8}">
      <dgm:prSet phldrT="[Text]" custT="1"/>
      <dgm:spPr>
        <a:solidFill>
          <a:srgbClr val="F79646"/>
        </a:solidFill>
      </dgm:spPr>
      <dgm:t>
        <a:bodyPr/>
        <a:lstStyle/>
        <a:p>
          <a:r>
            <a:rPr lang="en-GB" sz="2100" smtClean="0"/>
            <a:t>Median time to reinfection</a:t>
          </a:r>
          <a:endParaRPr lang="en-GB" sz="2100" dirty="0"/>
        </a:p>
      </dgm:t>
    </dgm:pt>
    <dgm:pt modelId="{961C121F-C2D9-4179-9DDD-F11DE5B56E32}" type="parTrans" cxnId="{A0B7712B-F360-45F0-9490-4B42D2AA3AD1}">
      <dgm:prSet/>
      <dgm:spPr/>
      <dgm:t>
        <a:bodyPr/>
        <a:lstStyle/>
        <a:p>
          <a:endParaRPr lang="en-GB" sz="2100"/>
        </a:p>
      </dgm:t>
    </dgm:pt>
    <dgm:pt modelId="{2F62EFC1-805F-480D-A767-065E5D312A4B}" type="sibTrans" cxnId="{A0B7712B-F360-45F0-9490-4B42D2AA3AD1}">
      <dgm:prSet/>
      <dgm:spPr/>
      <dgm:t>
        <a:bodyPr/>
        <a:lstStyle/>
        <a:p>
          <a:endParaRPr lang="en-GB" sz="2100"/>
        </a:p>
      </dgm:t>
    </dgm:pt>
    <dgm:pt modelId="{ACDB4559-4443-4493-B801-76609D7921A2}">
      <dgm:prSet phldrT="[Text]" custT="1"/>
      <dgm:spPr>
        <a:noFill/>
        <a:ln>
          <a:solidFill>
            <a:srgbClr val="F79646"/>
          </a:solidFill>
        </a:ln>
      </dgm:spPr>
      <dgm:t>
        <a:bodyPr/>
        <a:lstStyle/>
        <a:p>
          <a:r>
            <a:rPr lang="en-GB" sz="2100" dirty="0" smtClean="0">
              <a:solidFill>
                <a:srgbClr val="383333"/>
              </a:solidFill>
            </a:rPr>
            <a:t>312 days</a:t>
          </a:r>
          <a:br>
            <a:rPr lang="en-GB" sz="2100" dirty="0" smtClean="0">
              <a:solidFill>
                <a:srgbClr val="383333"/>
              </a:solidFill>
            </a:rPr>
          </a:br>
          <a:r>
            <a:rPr lang="en-GB" sz="2100" dirty="0" smtClean="0">
              <a:solidFill>
                <a:srgbClr val="383333"/>
              </a:solidFill>
            </a:rPr>
            <a:t>IQR: 116-518 days</a:t>
          </a:r>
          <a:endParaRPr lang="en-GB" sz="2100" dirty="0">
            <a:solidFill>
              <a:srgbClr val="383333"/>
            </a:solidFill>
          </a:endParaRPr>
        </a:p>
      </dgm:t>
    </dgm:pt>
    <dgm:pt modelId="{E9A90AE5-4A87-4DC4-8A5C-CC6DE1D48B08}" type="parTrans" cxnId="{9E50B407-8CB1-40FE-80F4-4E1B8ED9A9B8}">
      <dgm:prSet/>
      <dgm:spPr/>
      <dgm:t>
        <a:bodyPr/>
        <a:lstStyle/>
        <a:p>
          <a:endParaRPr lang="en-GB" sz="2100"/>
        </a:p>
      </dgm:t>
    </dgm:pt>
    <dgm:pt modelId="{28A0F6DB-F788-43B6-A7DC-6D3BA32DEBA4}" type="sibTrans" cxnId="{9E50B407-8CB1-40FE-80F4-4E1B8ED9A9B8}">
      <dgm:prSet/>
      <dgm:spPr/>
      <dgm:t>
        <a:bodyPr/>
        <a:lstStyle/>
        <a:p>
          <a:endParaRPr lang="en-GB" sz="2100"/>
        </a:p>
      </dgm:t>
    </dgm:pt>
    <dgm:pt modelId="{6063A9A1-2027-4793-93BC-2C4900D0047E}">
      <dgm:prSet phldrT="[Text]" custT="1"/>
      <dgm:spPr>
        <a:noFill/>
        <a:ln>
          <a:solidFill>
            <a:srgbClr val="9BBB59"/>
          </a:solidFill>
        </a:ln>
      </dgm:spPr>
      <dgm:t>
        <a:bodyPr/>
        <a:lstStyle/>
        <a:p>
          <a:r>
            <a:rPr lang="en-GB" sz="2100" dirty="0" smtClean="0">
              <a:solidFill>
                <a:srgbClr val="383333"/>
              </a:solidFill>
            </a:rPr>
            <a:t>354 days</a:t>
          </a:r>
          <a:br>
            <a:rPr lang="en-GB" sz="2100" dirty="0" smtClean="0">
              <a:solidFill>
                <a:srgbClr val="383333"/>
              </a:solidFill>
            </a:rPr>
          </a:br>
          <a:r>
            <a:rPr lang="en-GB" sz="2100" dirty="0" smtClean="0">
              <a:solidFill>
                <a:srgbClr val="383333"/>
              </a:solidFill>
            </a:rPr>
            <a:t>IQR: 133-524 days</a:t>
          </a:r>
          <a:endParaRPr lang="en-GB" sz="2100" dirty="0">
            <a:solidFill>
              <a:srgbClr val="383333"/>
            </a:solidFill>
          </a:endParaRPr>
        </a:p>
      </dgm:t>
    </dgm:pt>
    <dgm:pt modelId="{6204C072-EF8C-4A16-81E1-DADC713C73A9}" type="parTrans" cxnId="{FE57E3ED-3E77-471C-B131-C5AC49ABDE7E}">
      <dgm:prSet/>
      <dgm:spPr/>
      <dgm:t>
        <a:bodyPr/>
        <a:lstStyle/>
        <a:p>
          <a:endParaRPr lang="en-GB" sz="2100"/>
        </a:p>
      </dgm:t>
    </dgm:pt>
    <dgm:pt modelId="{28CCB5D9-8490-4262-9553-C7D143F2823A}" type="sibTrans" cxnId="{FE57E3ED-3E77-471C-B131-C5AC49ABDE7E}">
      <dgm:prSet/>
      <dgm:spPr/>
      <dgm:t>
        <a:bodyPr/>
        <a:lstStyle/>
        <a:p>
          <a:endParaRPr lang="en-GB" sz="2100"/>
        </a:p>
      </dgm:t>
    </dgm:pt>
    <dgm:pt modelId="{37881786-6644-4ED4-8B2D-6C4076699F61}">
      <dgm:prSet phldrT="[Text]" custT="1"/>
      <dgm:spPr>
        <a:noFill/>
        <a:ln>
          <a:solidFill>
            <a:srgbClr val="4BACC6"/>
          </a:solidFill>
        </a:ln>
      </dgm:spPr>
      <dgm:t>
        <a:bodyPr/>
        <a:lstStyle/>
        <a:p>
          <a:r>
            <a:rPr lang="en-GB" sz="2100" dirty="0" smtClean="0">
              <a:solidFill>
                <a:srgbClr val="383333"/>
              </a:solidFill>
            </a:rPr>
            <a:t>120 days</a:t>
          </a:r>
          <a:br>
            <a:rPr lang="en-GB" sz="2100" dirty="0" smtClean="0">
              <a:solidFill>
                <a:srgbClr val="383333"/>
              </a:solidFill>
            </a:rPr>
          </a:br>
          <a:r>
            <a:rPr lang="en-GB" sz="2100" dirty="0" smtClean="0">
              <a:solidFill>
                <a:srgbClr val="383333"/>
              </a:solidFill>
            </a:rPr>
            <a:t>IQR: 73-421 days</a:t>
          </a:r>
          <a:endParaRPr lang="en-GB" sz="2100" dirty="0">
            <a:solidFill>
              <a:srgbClr val="383333"/>
            </a:solidFill>
          </a:endParaRPr>
        </a:p>
      </dgm:t>
    </dgm:pt>
    <dgm:pt modelId="{37053A08-AD75-40FA-A752-B9A2058465DC}" type="parTrans" cxnId="{721CF5AA-C9E2-4182-9128-ACD4FD1733D2}">
      <dgm:prSet/>
      <dgm:spPr/>
      <dgm:t>
        <a:bodyPr/>
        <a:lstStyle/>
        <a:p>
          <a:endParaRPr lang="en-GB" sz="2100"/>
        </a:p>
      </dgm:t>
    </dgm:pt>
    <dgm:pt modelId="{29F8054A-B631-4E2C-86F3-477BF1462301}" type="sibTrans" cxnId="{721CF5AA-C9E2-4182-9128-ACD4FD1733D2}">
      <dgm:prSet/>
      <dgm:spPr/>
      <dgm:t>
        <a:bodyPr/>
        <a:lstStyle/>
        <a:p>
          <a:endParaRPr lang="en-GB" sz="2100"/>
        </a:p>
      </dgm:t>
    </dgm:pt>
    <dgm:pt modelId="{F54FD682-45C3-4AA9-8109-F295CB624770}" type="pres">
      <dgm:prSet presAssocID="{5E893BD7-72CE-415D-B3B1-0BFA93E813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36EB716-3330-46DD-8CA5-9EC40547EC71}" type="pres">
      <dgm:prSet presAssocID="{C4F723BD-DEFC-4638-9810-F96746B9C914}" presName="vertOne" presStyleCnt="0"/>
      <dgm:spPr/>
    </dgm:pt>
    <dgm:pt modelId="{A6ECE0C6-838C-4CAC-B6FD-CA930718F227}" type="pres">
      <dgm:prSet presAssocID="{C4F723BD-DEFC-4638-9810-F96746B9C91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796EBE-75CB-49D1-80B6-7FE3CF8CBFEC}" type="pres">
      <dgm:prSet presAssocID="{C4F723BD-DEFC-4638-9810-F96746B9C914}" presName="parTransOne" presStyleCnt="0"/>
      <dgm:spPr/>
    </dgm:pt>
    <dgm:pt modelId="{A3956260-15E4-482E-B49B-8E0FE2FEB8AF}" type="pres">
      <dgm:prSet presAssocID="{C4F723BD-DEFC-4638-9810-F96746B9C914}" presName="horzOne" presStyleCnt="0"/>
      <dgm:spPr/>
    </dgm:pt>
    <dgm:pt modelId="{8B94950F-FA8F-4F8F-9E31-1F1CDBCBB44F}" type="pres">
      <dgm:prSet presAssocID="{27A08469-3899-48DF-94B3-D996F6F43F82}" presName="vertTwo" presStyleCnt="0"/>
      <dgm:spPr/>
    </dgm:pt>
    <dgm:pt modelId="{063DA662-5F4C-4B05-9C4A-BE08BC81F5B6}" type="pres">
      <dgm:prSet presAssocID="{27A08469-3899-48DF-94B3-D996F6F43F82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9FBF71-3D14-4455-B505-1076ECD87990}" type="pres">
      <dgm:prSet presAssocID="{27A08469-3899-48DF-94B3-D996F6F43F82}" presName="parTransTwo" presStyleCnt="0"/>
      <dgm:spPr/>
    </dgm:pt>
    <dgm:pt modelId="{C8B5FC9E-4A65-464E-9D36-11573EA10C0B}" type="pres">
      <dgm:prSet presAssocID="{27A08469-3899-48DF-94B3-D996F6F43F82}" presName="horzTwo" presStyleCnt="0"/>
      <dgm:spPr/>
    </dgm:pt>
    <dgm:pt modelId="{1A97B65E-7444-4D25-A7F9-19EED348019F}" type="pres">
      <dgm:prSet presAssocID="{8A809B92-8284-438D-BFED-701EC4A1B757}" presName="vertThree" presStyleCnt="0"/>
      <dgm:spPr/>
    </dgm:pt>
    <dgm:pt modelId="{22F99B34-5BB0-4BED-851D-A1F58B86C506}" type="pres">
      <dgm:prSet presAssocID="{8A809B92-8284-438D-BFED-701EC4A1B757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0BCC240-847A-4CFA-86C2-C7D430E754D0}" type="pres">
      <dgm:prSet presAssocID="{8A809B92-8284-438D-BFED-701EC4A1B757}" presName="parTransThree" presStyleCnt="0"/>
      <dgm:spPr/>
    </dgm:pt>
    <dgm:pt modelId="{FAF4FF95-4FD2-4A0A-91D3-463919653962}" type="pres">
      <dgm:prSet presAssocID="{8A809B92-8284-438D-BFED-701EC4A1B757}" presName="horzThree" presStyleCnt="0"/>
      <dgm:spPr/>
    </dgm:pt>
    <dgm:pt modelId="{2F95C8A2-A24D-4A45-BD46-FEFD241A805F}" type="pres">
      <dgm:prSet presAssocID="{C9E3BAFC-03A5-4BA4-8FA9-6AD61CCF3DE8}" presName="vertFour" presStyleCnt="0">
        <dgm:presLayoutVars>
          <dgm:chPref val="3"/>
        </dgm:presLayoutVars>
      </dgm:prSet>
      <dgm:spPr/>
    </dgm:pt>
    <dgm:pt modelId="{D7B391A4-5237-40B0-8F81-78BA8DF36B2E}" type="pres">
      <dgm:prSet presAssocID="{C9E3BAFC-03A5-4BA4-8FA9-6AD61CCF3DE8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AC5E2E-06D2-4BC4-B730-591AFFA2F5C4}" type="pres">
      <dgm:prSet presAssocID="{C9E3BAFC-03A5-4BA4-8FA9-6AD61CCF3DE8}" presName="horzFour" presStyleCnt="0"/>
      <dgm:spPr/>
    </dgm:pt>
    <dgm:pt modelId="{0A1C3987-460D-4E41-9754-6DC66DBA7705}" type="pres">
      <dgm:prSet presAssocID="{BB553CF2-9D1F-48B4-AF8C-C8982E9D8EF2}" presName="sibSpaceOne" presStyleCnt="0"/>
      <dgm:spPr/>
    </dgm:pt>
    <dgm:pt modelId="{95A29D6A-C6C3-4B05-A2DE-A4391DA669A4}" type="pres">
      <dgm:prSet presAssocID="{4A2787E0-6876-4948-AF56-2920D919E591}" presName="vertOne" presStyleCnt="0"/>
      <dgm:spPr/>
    </dgm:pt>
    <dgm:pt modelId="{2BE91E43-0B29-4155-BA4B-ED6E7122A0BF}" type="pres">
      <dgm:prSet presAssocID="{4A2787E0-6876-4948-AF56-2920D919E591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3907C6-B76B-4739-B5FD-E5D3429EB970}" type="pres">
      <dgm:prSet presAssocID="{4A2787E0-6876-4948-AF56-2920D919E591}" presName="parTransOne" presStyleCnt="0"/>
      <dgm:spPr/>
    </dgm:pt>
    <dgm:pt modelId="{3977E67C-0530-464D-97B2-321080B7882A}" type="pres">
      <dgm:prSet presAssocID="{4A2787E0-6876-4948-AF56-2920D919E591}" presName="horzOne" presStyleCnt="0"/>
      <dgm:spPr/>
    </dgm:pt>
    <dgm:pt modelId="{30187DCB-5939-4CCE-B49F-A11762650231}" type="pres">
      <dgm:prSet presAssocID="{FEB7D1B9-AAF6-4221-B982-E27DCA18D384}" presName="vertTwo" presStyleCnt="0"/>
      <dgm:spPr/>
    </dgm:pt>
    <dgm:pt modelId="{65941D7D-B7AF-44D2-8FAC-578FACC1D1E5}" type="pres">
      <dgm:prSet presAssocID="{FEB7D1B9-AAF6-4221-B982-E27DCA18D384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E0EA66-F824-49BF-B81B-515E7FF43496}" type="pres">
      <dgm:prSet presAssocID="{FEB7D1B9-AAF6-4221-B982-E27DCA18D384}" presName="parTransTwo" presStyleCnt="0"/>
      <dgm:spPr/>
    </dgm:pt>
    <dgm:pt modelId="{BAEE9AE8-6E5C-4A4B-B1CF-4E8340D2355B}" type="pres">
      <dgm:prSet presAssocID="{FEB7D1B9-AAF6-4221-B982-E27DCA18D384}" presName="horzTwo" presStyleCnt="0"/>
      <dgm:spPr/>
    </dgm:pt>
    <dgm:pt modelId="{E18BF3EF-A96C-4AB9-ABE0-E0EBDEBE9D24}" type="pres">
      <dgm:prSet presAssocID="{842262B4-597C-48BA-8CBA-7538516DD3C2}" presName="vertThree" presStyleCnt="0"/>
      <dgm:spPr/>
    </dgm:pt>
    <dgm:pt modelId="{05AA554D-7DB5-4E41-B976-81FA84A1E0AE}" type="pres">
      <dgm:prSet presAssocID="{842262B4-597C-48BA-8CBA-7538516DD3C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647E46-AAAC-45E0-9AF8-76EFE7D5DFB6}" type="pres">
      <dgm:prSet presAssocID="{842262B4-597C-48BA-8CBA-7538516DD3C2}" presName="parTransThree" presStyleCnt="0"/>
      <dgm:spPr/>
    </dgm:pt>
    <dgm:pt modelId="{9D708E36-F811-45B6-9B2E-8CC4B1D0B77B}" type="pres">
      <dgm:prSet presAssocID="{842262B4-597C-48BA-8CBA-7538516DD3C2}" presName="horzThree" presStyleCnt="0"/>
      <dgm:spPr/>
    </dgm:pt>
    <dgm:pt modelId="{B011AA13-5C43-4884-BACA-9486EC28B692}" type="pres">
      <dgm:prSet presAssocID="{ACDB4559-4443-4493-B801-76609D7921A2}" presName="vertFour" presStyleCnt="0">
        <dgm:presLayoutVars>
          <dgm:chPref val="3"/>
        </dgm:presLayoutVars>
      </dgm:prSet>
      <dgm:spPr/>
    </dgm:pt>
    <dgm:pt modelId="{DA143428-866E-472C-9754-6A33C856117C}" type="pres">
      <dgm:prSet presAssocID="{ACDB4559-4443-4493-B801-76609D7921A2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A6222A-B39F-485F-80DA-CA1CDCB1F2E7}" type="pres">
      <dgm:prSet presAssocID="{ACDB4559-4443-4493-B801-76609D7921A2}" presName="horzFour" presStyleCnt="0"/>
      <dgm:spPr/>
    </dgm:pt>
    <dgm:pt modelId="{6DBC55F1-184A-4A07-916E-FB9B5DA91F2C}" type="pres">
      <dgm:prSet presAssocID="{7D5E4754-CAA9-41C6-82D1-9EBBC3A92CA8}" presName="sibSpaceOne" presStyleCnt="0"/>
      <dgm:spPr/>
    </dgm:pt>
    <dgm:pt modelId="{E41B67CA-BB16-4FD0-A250-B871E53B3874}" type="pres">
      <dgm:prSet presAssocID="{91907C78-BCDA-4DC3-93ED-6DF93FDCA7CE}" presName="vertOne" presStyleCnt="0"/>
      <dgm:spPr/>
    </dgm:pt>
    <dgm:pt modelId="{E28D6A2C-05DA-42BF-921A-EFDB742B7D40}" type="pres">
      <dgm:prSet presAssocID="{91907C78-BCDA-4DC3-93ED-6DF93FDCA7CE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56EFDA-D2EB-40B6-974B-EA2722F5FF20}" type="pres">
      <dgm:prSet presAssocID="{91907C78-BCDA-4DC3-93ED-6DF93FDCA7CE}" presName="parTransOne" presStyleCnt="0"/>
      <dgm:spPr/>
    </dgm:pt>
    <dgm:pt modelId="{A4A09C7F-87FD-459E-8A85-9CEB2A65B186}" type="pres">
      <dgm:prSet presAssocID="{91907C78-BCDA-4DC3-93ED-6DF93FDCA7CE}" presName="horzOne" presStyleCnt="0"/>
      <dgm:spPr/>
    </dgm:pt>
    <dgm:pt modelId="{388CCBBA-9DA0-498C-93CF-9763D88F2A12}" type="pres">
      <dgm:prSet presAssocID="{8C22925D-13EE-48B6-818D-963BC3D7C763}" presName="vertTwo" presStyleCnt="0"/>
      <dgm:spPr/>
    </dgm:pt>
    <dgm:pt modelId="{42E09B0C-3D0B-4DA0-A788-A603B836CBC4}" type="pres">
      <dgm:prSet presAssocID="{8C22925D-13EE-48B6-818D-963BC3D7C763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C3DD57-4856-4863-B099-F639E63E6033}" type="pres">
      <dgm:prSet presAssocID="{8C22925D-13EE-48B6-818D-963BC3D7C763}" presName="parTransTwo" presStyleCnt="0"/>
      <dgm:spPr/>
    </dgm:pt>
    <dgm:pt modelId="{D8856F8F-F78B-411B-B30B-CFA44E133C85}" type="pres">
      <dgm:prSet presAssocID="{8C22925D-13EE-48B6-818D-963BC3D7C763}" presName="horzTwo" presStyleCnt="0"/>
      <dgm:spPr/>
    </dgm:pt>
    <dgm:pt modelId="{E5BFFDB3-B5A5-43B3-939F-BCA5D46216C8}" type="pres">
      <dgm:prSet presAssocID="{9E684F8B-62FD-40BC-BAAF-24D7279155B6}" presName="vertThree" presStyleCnt="0"/>
      <dgm:spPr/>
    </dgm:pt>
    <dgm:pt modelId="{1FF1BE4F-A645-4B6C-9ACE-91604B7C626A}" type="pres">
      <dgm:prSet presAssocID="{9E684F8B-62FD-40BC-BAAF-24D7279155B6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696E2B-9F5E-4A3E-91DC-BCA9C0A8A462}" type="pres">
      <dgm:prSet presAssocID="{9E684F8B-62FD-40BC-BAAF-24D7279155B6}" presName="parTransThree" presStyleCnt="0"/>
      <dgm:spPr/>
    </dgm:pt>
    <dgm:pt modelId="{BA664F12-7D8E-45AC-B9D8-ABFA5675C3A9}" type="pres">
      <dgm:prSet presAssocID="{9E684F8B-62FD-40BC-BAAF-24D7279155B6}" presName="horzThree" presStyleCnt="0"/>
      <dgm:spPr/>
    </dgm:pt>
    <dgm:pt modelId="{20332CAF-0302-4AC2-BF56-AC9A78DC0A78}" type="pres">
      <dgm:prSet presAssocID="{6063A9A1-2027-4793-93BC-2C4900D0047E}" presName="vertFour" presStyleCnt="0">
        <dgm:presLayoutVars>
          <dgm:chPref val="3"/>
        </dgm:presLayoutVars>
      </dgm:prSet>
      <dgm:spPr/>
    </dgm:pt>
    <dgm:pt modelId="{8F0F02B7-8BB2-4070-9F07-DAF2C037357A}" type="pres">
      <dgm:prSet presAssocID="{6063A9A1-2027-4793-93BC-2C4900D0047E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3561D8-5C86-456A-80E5-B7B6BABBA00B}" type="pres">
      <dgm:prSet presAssocID="{6063A9A1-2027-4793-93BC-2C4900D0047E}" presName="horzFour" presStyleCnt="0"/>
      <dgm:spPr/>
    </dgm:pt>
    <dgm:pt modelId="{3A8086C3-04FE-4246-AD29-2E534D9B3454}" type="pres">
      <dgm:prSet presAssocID="{77F91FCF-5C1C-4C08-87E5-F9FD5A6AC943}" presName="sibSpaceOne" presStyleCnt="0"/>
      <dgm:spPr/>
    </dgm:pt>
    <dgm:pt modelId="{EAE4EF4E-8BCB-4654-BDC8-17D1655F12F0}" type="pres">
      <dgm:prSet presAssocID="{C7E71681-A3A8-4B72-B2BE-461D87BCE4BA}" presName="vertOne" presStyleCnt="0"/>
      <dgm:spPr/>
    </dgm:pt>
    <dgm:pt modelId="{761954CA-4C90-4ECF-9E54-BBB0B14BC88D}" type="pres">
      <dgm:prSet presAssocID="{C7E71681-A3A8-4B72-B2BE-461D87BCE4BA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CE59C4-4DE3-49FD-831B-636EB70D5B65}" type="pres">
      <dgm:prSet presAssocID="{C7E71681-A3A8-4B72-B2BE-461D87BCE4BA}" presName="parTransOne" presStyleCnt="0"/>
      <dgm:spPr/>
    </dgm:pt>
    <dgm:pt modelId="{F7FEE151-F55B-409E-8782-90FB65901F31}" type="pres">
      <dgm:prSet presAssocID="{C7E71681-A3A8-4B72-B2BE-461D87BCE4BA}" presName="horzOne" presStyleCnt="0"/>
      <dgm:spPr/>
    </dgm:pt>
    <dgm:pt modelId="{31B27167-8C99-4712-9EFA-002244E6EED1}" type="pres">
      <dgm:prSet presAssocID="{B1CEF6A9-6B3A-43D6-81E9-106CF7668048}" presName="vertTwo" presStyleCnt="0"/>
      <dgm:spPr/>
    </dgm:pt>
    <dgm:pt modelId="{6F1CC097-2EBD-4B90-AE90-5BD63ACB9A27}" type="pres">
      <dgm:prSet presAssocID="{B1CEF6A9-6B3A-43D6-81E9-106CF7668048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97ABA6-D89B-439D-BD42-938365757A6B}" type="pres">
      <dgm:prSet presAssocID="{B1CEF6A9-6B3A-43D6-81E9-106CF7668048}" presName="parTransTwo" presStyleCnt="0"/>
      <dgm:spPr/>
    </dgm:pt>
    <dgm:pt modelId="{054C2091-B144-44D9-9702-0183A5C0A5A4}" type="pres">
      <dgm:prSet presAssocID="{B1CEF6A9-6B3A-43D6-81E9-106CF7668048}" presName="horzTwo" presStyleCnt="0"/>
      <dgm:spPr/>
    </dgm:pt>
    <dgm:pt modelId="{8A30C4AE-6F24-4577-93C6-F2F2527659CB}" type="pres">
      <dgm:prSet presAssocID="{B795ADFD-3F3C-4AED-B079-081A7FC9221E}" presName="vertThree" presStyleCnt="0"/>
      <dgm:spPr/>
    </dgm:pt>
    <dgm:pt modelId="{29CACC5D-EB06-4097-9EFC-CD7BDA9A644B}" type="pres">
      <dgm:prSet presAssocID="{B795ADFD-3F3C-4AED-B079-081A7FC9221E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8C2BC4-7D38-4276-A54F-710748781FD0}" type="pres">
      <dgm:prSet presAssocID="{B795ADFD-3F3C-4AED-B079-081A7FC9221E}" presName="parTransThree" presStyleCnt="0"/>
      <dgm:spPr/>
    </dgm:pt>
    <dgm:pt modelId="{A1AAFB31-C4C3-421D-8BF1-1C42581F7129}" type="pres">
      <dgm:prSet presAssocID="{B795ADFD-3F3C-4AED-B079-081A7FC9221E}" presName="horzThree" presStyleCnt="0"/>
      <dgm:spPr/>
    </dgm:pt>
    <dgm:pt modelId="{974ACDC7-4D5B-4E7C-9BE5-D53C8C10F7AA}" type="pres">
      <dgm:prSet presAssocID="{37881786-6644-4ED4-8B2D-6C4076699F61}" presName="vertFour" presStyleCnt="0">
        <dgm:presLayoutVars>
          <dgm:chPref val="3"/>
        </dgm:presLayoutVars>
      </dgm:prSet>
      <dgm:spPr/>
    </dgm:pt>
    <dgm:pt modelId="{659BD7EB-9E14-44AE-8876-DC60DF5DB033}" type="pres">
      <dgm:prSet presAssocID="{37881786-6644-4ED4-8B2D-6C4076699F61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CF6808-D534-455C-A7F0-BD4744133FE2}" type="pres">
      <dgm:prSet presAssocID="{37881786-6644-4ED4-8B2D-6C4076699F61}" presName="horzFour" presStyleCnt="0"/>
      <dgm:spPr/>
    </dgm:pt>
  </dgm:ptLst>
  <dgm:cxnLst>
    <dgm:cxn modelId="{9E50B407-8CB1-40FE-80F4-4E1B8ED9A9B8}" srcId="{842262B4-597C-48BA-8CBA-7538516DD3C2}" destId="{ACDB4559-4443-4493-B801-76609D7921A2}" srcOrd="0" destOrd="0" parTransId="{E9A90AE5-4A87-4DC4-8A5C-CC6DE1D48B08}" sibTransId="{28A0F6DB-F788-43B6-A7DC-6D3BA32DEBA4}"/>
    <dgm:cxn modelId="{4CA09688-D678-499F-B1C7-071493F4A01D}" type="presOf" srcId="{C7E71681-A3A8-4B72-B2BE-461D87BCE4BA}" destId="{761954CA-4C90-4ECF-9E54-BBB0B14BC88D}" srcOrd="0" destOrd="0" presId="urn:microsoft.com/office/officeart/2005/8/layout/hierarchy4"/>
    <dgm:cxn modelId="{7EC75FAE-2C1F-459E-85B2-D75505984908}" type="presOf" srcId="{9E684F8B-62FD-40BC-BAAF-24D7279155B6}" destId="{1FF1BE4F-A645-4B6C-9ACE-91604B7C626A}" srcOrd="0" destOrd="0" presId="urn:microsoft.com/office/officeart/2005/8/layout/hierarchy4"/>
    <dgm:cxn modelId="{5FA6EC67-0F68-4FA5-A57B-E61B57C26DAA}" srcId="{B1CEF6A9-6B3A-43D6-81E9-106CF7668048}" destId="{B795ADFD-3F3C-4AED-B079-081A7FC9221E}" srcOrd="0" destOrd="0" parTransId="{758B263F-2576-4881-A65B-67B9C754281F}" sibTransId="{0C9C81EA-EC1D-4C50-A5B7-9133741B98B8}"/>
    <dgm:cxn modelId="{8D5D86F4-D4AF-45F7-A94E-87EAA27A1241}" type="presOf" srcId="{C4F723BD-DEFC-4638-9810-F96746B9C914}" destId="{A6ECE0C6-838C-4CAC-B6FD-CA930718F227}" srcOrd="0" destOrd="0" presId="urn:microsoft.com/office/officeart/2005/8/layout/hierarchy4"/>
    <dgm:cxn modelId="{D33582F1-50F9-4ADD-B76C-4E93DE8B1B5B}" srcId="{5E893BD7-72CE-415D-B3B1-0BFA93E81311}" destId="{91907C78-BCDA-4DC3-93ED-6DF93FDCA7CE}" srcOrd="2" destOrd="0" parTransId="{6B7FC77B-F3DA-45D3-8DD3-89B019C4A7BC}" sibTransId="{77F91FCF-5C1C-4C08-87E5-F9FD5A6AC943}"/>
    <dgm:cxn modelId="{0B898F67-1926-43F9-9AE2-967B9C130935}" type="presOf" srcId="{B795ADFD-3F3C-4AED-B079-081A7FC9221E}" destId="{29CACC5D-EB06-4097-9EFC-CD7BDA9A644B}" srcOrd="0" destOrd="0" presId="urn:microsoft.com/office/officeart/2005/8/layout/hierarchy4"/>
    <dgm:cxn modelId="{CBF8E249-E50B-4070-8B01-870DC6FA5B42}" type="presOf" srcId="{5E893BD7-72CE-415D-B3B1-0BFA93E81311}" destId="{F54FD682-45C3-4AA9-8109-F295CB624770}" srcOrd="0" destOrd="0" presId="urn:microsoft.com/office/officeart/2005/8/layout/hierarchy4"/>
    <dgm:cxn modelId="{1004A35E-79D2-4C23-B4B4-69B56C32A302}" srcId="{91907C78-BCDA-4DC3-93ED-6DF93FDCA7CE}" destId="{8C22925D-13EE-48B6-818D-963BC3D7C763}" srcOrd="0" destOrd="0" parTransId="{CD9FC291-670F-42A3-8B7F-2EE54A422D6C}" sibTransId="{54E97C5F-B40C-4075-BD72-8C26342ACB5D}"/>
    <dgm:cxn modelId="{CC184CD6-0251-45D6-8E15-06BC3A28DFB3}" srcId="{27A08469-3899-48DF-94B3-D996F6F43F82}" destId="{8A809B92-8284-438D-BFED-701EC4A1B757}" srcOrd="0" destOrd="0" parTransId="{D8550BF4-F857-47AD-BB24-AD9C20F08CDF}" sibTransId="{60173C40-EB6D-468A-A383-0EDE8E7937B0}"/>
    <dgm:cxn modelId="{CFEB423D-3711-4FFC-AC1A-B2B952D0024B}" type="presOf" srcId="{842262B4-597C-48BA-8CBA-7538516DD3C2}" destId="{05AA554D-7DB5-4E41-B976-81FA84A1E0AE}" srcOrd="0" destOrd="0" presId="urn:microsoft.com/office/officeart/2005/8/layout/hierarchy4"/>
    <dgm:cxn modelId="{B7B6D81E-3DAC-424F-8E54-01EBDFF3E290}" type="presOf" srcId="{6063A9A1-2027-4793-93BC-2C4900D0047E}" destId="{8F0F02B7-8BB2-4070-9F07-DAF2C037357A}" srcOrd="0" destOrd="0" presId="urn:microsoft.com/office/officeart/2005/8/layout/hierarchy4"/>
    <dgm:cxn modelId="{22AC5859-AE0A-486F-928C-A8B6F343B99E}" srcId="{FEB7D1B9-AAF6-4221-B982-E27DCA18D384}" destId="{842262B4-597C-48BA-8CBA-7538516DD3C2}" srcOrd="0" destOrd="0" parTransId="{F4A29719-8976-44E7-9090-D38E7315F93A}" sibTransId="{F65B44A3-F5E2-4B19-9ADD-147C62CAABC5}"/>
    <dgm:cxn modelId="{BB55D9C4-6592-4FF5-A1A4-8AF4D77C539E}" srcId="{4A2787E0-6876-4948-AF56-2920D919E591}" destId="{FEB7D1B9-AAF6-4221-B982-E27DCA18D384}" srcOrd="0" destOrd="0" parTransId="{8F33ED41-3F9D-489D-A6E1-C50F1A86505D}" sibTransId="{C58C455D-8BCA-42C0-B5C8-893D8CE14D95}"/>
    <dgm:cxn modelId="{721CF5AA-C9E2-4182-9128-ACD4FD1733D2}" srcId="{B795ADFD-3F3C-4AED-B079-081A7FC9221E}" destId="{37881786-6644-4ED4-8B2D-6C4076699F61}" srcOrd="0" destOrd="0" parTransId="{37053A08-AD75-40FA-A752-B9A2058465DC}" sibTransId="{29F8054A-B631-4E2C-86F3-477BF1462301}"/>
    <dgm:cxn modelId="{4D1BC4FF-983D-459B-8664-4937EDF89CAF}" srcId="{5E893BD7-72CE-415D-B3B1-0BFA93E81311}" destId="{C7E71681-A3A8-4B72-B2BE-461D87BCE4BA}" srcOrd="3" destOrd="0" parTransId="{6EA14C97-6BF6-4595-AB17-60762252F966}" sibTransId="{07436A6E-5675-4177-8D47-EB38C6F77746}"/>
    <dgm:cxn modelId="{585CD69E-B97F-448F-BF60-0A0D8AABBB92}" type="presOf" srcId="{91907C78-BCDA-4DC3-93ED-6DF93FDCA7CE}" destId="{E28D6A2C-05DA-42BF-921A-EFDB742B7D40}" srcOrd="0" destOrd="0" presId="urn:microsoft.com/office/officeart/2005/8/layout/hierarchy4"/>
    <dgm:cxn modelId="{5A4B5193-D019-4F03-9FE6-45EECD8DD8BD}" type="presOf" srcId="{C9E3BAFC-03A5-4BA4-8FA9-6AD61CCF3DE8}" destId="{D7B391A4-5237-40B0-8F81-78BA8DF36B2E}" srcOrd="0" destOrd="0" presId="urn:microsoft.com/office/officeart/2005/8/layout/hierarchy4"/>
    <dgm:cxn modelId="{D31A2F06-BF83-41A3-94B2-0D933613B92F}" type="presOf" srcId="{FEB7D1B9-AAF6-4221-B982-E27DCA18D384}" destId="{65941D7D-B7AF-44D2-8FAC-578FACC1D1E5}" srcOrd="0" destOrd="0" presId="urn:microsoft.com/office/officeart/2005/8/layout/hierarchy4"/>
    <dgm:cxn modelId="{7987B014-054E-4E2B-8CB1-E72F2C9FD3EF}" srcId="{C7E71681-A3A8-4B72-B2BE-461D87BCE4BA}" destId="{B1CEF6A9-6B3A-43D6-81E9-106CF7668048}" srcOrd="0" destOrd="0" parTransId="{3984D560-43EF-45F5-ABB4-91B55ED1B37F}" sibTransId="{672A4F59-FD56-43CB-A814-8714A98971B1}"/>
    <dgm:cxn modelId="{1A96D5D2-017A-4943-99DD-94DDAA6EC857}" type="presOf" srcId="{8A809B92-8284-438D-BFED-701EC4A1B757}" destId="{22F99B34-5BB0-4BED-851D-A1F58B86C506}" srcOrd="0" destOrd="0" presId="urn:microsoft.com/office/officeart/2005/8/layout/hierarchy4"/>
    <dgm:cxn modelId="{CFCE5EFD-0B89-45D1-B352-6A6CE3B412CA}" type="presOf" srcId="{4A2787E0-6876-4948-AF56-2920D919E591}" destId="{2BE91E43-0B29-4155-BA4B-ED6E7122A0BF}" srcOrd="0" destOrd="0" presId="urn:microsoft.com/office/officeart/2005/8/layout/hierarchy4"/>
    <dgm:cxn modelId="{32C2C007-CA27-438F-A8B2-4E8DF89988B6}" type="presOf" srcId="{8C22925D-13EE-48B6-818D-963BC3D7C763}" destId="{42E09B0C-3D0B-4DA0-A788-A603B836CBC4}" srcOrd="0" destOrd="0" presId="urn:microsoft.com/office/officeart/2005/8/layout/hierarchy4"/>
    <dgm:cxn modelId="{BE521867-E1B7-4F97-B172-DC61D9E2C433}" srcId="{5E893BD7-72CE-415D-B3B1-0BFA93E81311}" destId="{4A2787E0-6876-4948-AF56-2920D919E591}" srcOrd="1" destOrd="0" parTransId="{E425603D-76FC-4628-B29D-90E9A276F556}" sibTransId="{7D5E4754-CAA9-41C6-82D1-9EBBC3A92CA8}"/>
    <dgm:cxn modelId="{C94774ED-BD5F-422D-9400-84C6178B9BB2}" type="presOf" srcId="{ACDB4559-4443-4493-B801-76609D7921A2}" destId="{DA143428-866E-472C-9754-6A33C856117C}" srcOrd="0" destOrd="0" presId="urn:microsoft.com/office/officeart/2005/8/layout/hierarchy4"/>
    <dgm:cxn modelId="{99A54611-B3F1-40E0-9617-C37AB069FFA5}" srcId="{C4F723BD-DEFC-4638-9810-F96746B9C914}" destId="{27A08469-3899-48DF-94B3-D996F6F43F82}" srcOrd="0" destOrd="0" parTransId="{2D0C11C3-1F24-44B4-90A5-826A0F825F04}" sibTransId="{983663BD-FCF9-441A-ABA7-C146B07CF2A3}"/>
    <dgm:cxn modelId="{6A673353-86AA-43CC-915C-CFB086DF4BBC}" type="presOf" srcId="{B1CEF6A9-6B3A-43D6-81E9-106CF7668048}" destId="{6F1CC097-2EBD-4B90-AE90-5BD63ACB9A27}" srcOrd="0" destOrd="0" presId="urn:microsoft.com/office/officeart/2005/8/layout/hierarchy4"/>
    <dgm:cxn modelId="{A0B7712B-F360-45F0-9490-4B42D2AA3AD1}" srcId="{8A809B92-8284-438D-BFED-701EC4A1B757}" destId="{C9E3BAFC-03A5-4BA4-8FA9-6AD61CCF3DE8}" srcOrd="0" destOrd="0" parTransId="{961C121F-C2D9-4179-9DDD-F11DE5B56E32}" sibTransId="{2F62EFC1-805F-480D-A767-065E5D312A4B}"/>
    <dgm:cxn modelId="{FE57E3ED-3E77-471C-B131-C5AC49ABDE7E}" srcId="{9E684F8B-62FD-40BC-BAAF-24D7279155B6}" destId="{6063A9A1-2027-4793-93BC-2C4900D0047E}" srcOrd="0" destOrd="0" parTransId="{6204C072-EF8C-4A16-81E1-DADC713C73A9}" sibTransId="{28CCB5D9-8490-4262-9553-C7D143F2823A}"/>
    <dgm:cxn modelId="{C0717AE6-E084-4DBE-A12C-D8113F3ECE49}" srcId="{8C22925D-13EE-48B6-818D-963BC3D7C763}" destId="{9E684F8B-62FD-40BC-BAAF-24D7279155B6}" srcOrd="0" destOrd="0" parTransId="{D2BD0A92-F0B1-44B7-8239-531EAF62EB78}" sibTransId="{A62F311E-FA94-468A-AA23-332AEEF80E71}"/>
    <dgm:cxn modelId="{35BABEFD-2F4C-4A7F-BE81-153228659126}" srcId="{5E893BD7-72CE-415D-B3B1-0BFA93E81311}" destId="{C4F723BD-DEFC-4638-9810-F96746B9C914}" srcOrd="0" destOrd="0" parTransId="{483022A3-8F2B-4E17-92DF-9DF812D60432}" sibTransId="{BB553CF2-9D1F-48B4-AF8C-C8982E9D8EF2}"/>
    <dgm:cxn modelId="{D226437C-BCAA-4A64-A8EB-09D501DAF89C}" type="presOf" srcId="{37881786-6644-4ED4-8B2D-6C4076699F61}" destId="{659BD7EB-9E14-44AE-8876-DC60DF5DB033}" srcOrd="0" destOrd="0" presId="urn:microsoft.com/office/officeart/2005/8/layout/hierarchy4"/>
    <dgm:cxn modelId="{5EE46AE7-BAFF-40C6-9D97-F3D5120064AB}" type="presOf" srcId="{27A08469-3899-48DF-94B3-D996F6F43F82}" destId="{063DA662-5F4C-4B05-9C4A-BE08BC81F5B6}" srcOrd="0" destOrd="0" presId="urn:microsoft.com/office/officeart/2005/8/layout/hierarchy4"/>
    <dgm:cxn modelId="{C024E3FC-AAC1-4C62-8972-B1E072DE3411}" type="presParOf" srcId="{F54FD682-45C3-4AA9-8109-F295CB624770}" destId="{636EB716-3330-46DD-8CA5-9EC40547EC71}" srcOrd="0" destOrd="0" presId="urn:microsoft.com/office/officeart/2005/8/layout/hierarchy4"/>
    <dgm:cxn modelId="{AF299211-739D-47BF-BE50-3A96B06BE373}" type="presParOf" srcId="{636EB716-3330-46DD-8CA5-9EC40547EC71}" destId="{A6ECE0C6-838C-4CAC-B6FD-CA930718F227}" srcOrd="0" destOrd="0" presId="urn:microsoft.com/office/officeart/2005/8/layout/hierarchy4"/>
    <dgm:cxn modelId="{7FBEC1AF-CEC5-41EF-846C-0F84A3397E07}" type="presParOf" srcId="{636EB716-3330-46DD-8CA5-9EC40547EC71}" destId="{D3796EBE-75CB-49D1-80B6-7FE3CF8CBFEC}" srcOrd="1" destOrd="0" presId="urn:microsoft.com/office/officeart/2005/8/layout/hierarchy4"/>
    <dgm:cxn modelId="{C970131E-40C0-4625-9902-B02E21E4765F}" type="presParOf" srcId="{636EB716-3330-46DD-8CA5-9EC40547EC71}" destId="{A3956260-15E4-482E-B49B-8E0FE2FEB8AF}" srcOrd="2" destOrd="0" presId="urn:microsoft.com/office/officeart/2005/8/layout/hierarchy4"/>
    <dgm:cxn modelId="{8F838422-0D9A-4CB5-ABCE-15DADC728532}" type="presParOf" srcId="{A3956260-15E4-482E-B49B-8E0FE2FEB8AF}" destId="{8B94950F-FA8F-4F8F-9E31-1F1CDBCBB44F}" srcOrd="0" destOrd="0" presId="urn:microsoft.com/office/officeart/2005/8/layout/hierarchy4"/>
    <dgm:cxn modelId="{91B46F53-DE3F-4627-8E36-4DEB11689431}" type="presParOf" srcId="{8B94950F-FA8F-4F8F-9E31-1F1CDBCBB44F}" destId="{063DA662-5F4C-4B05-9C4A-BE08BC81F5B6}" srcOrd="0" destOrd="0" presId="urn:microsoft.com/office/officeart/2005/8/layout/hierarchy4"/>
    <dgm:cxn modelId="{EE747303-03EE-4F9B-9C75-FC82B3D0CCAC}" type="presParOf" srcId="{8B94950F-FA8F-4F8F-9E31-1F1CDBCBB44F}" destId="{DE9FBF71-3D14-4455-B505-1076ECD87990}" srcOrd="1" destOrd="0" presId="urn:microsoft.com/office/officeart/2005/8/layout/hierarchy4"/>
    <dgm:cxn modelId="{9A7C4A2B-4316-4645-9E4A-80C6D3300D8B}" type="presParOf" srcId="{8B94950F-FA8F-4F8F-9E31-1F1CDBCBB44F}" destId="{C8B5FC9E-4A65-464E-9D36-11573EA10C0B}" srcOrd="2" destOrd="0" presId="urn:microsoft.com/office/officeart/2005/8/layout/hierarchy4"/>
    <dgm:cxn modelId="{5E48C593-503B-47F8-8EBB-76155E2B4F3F}" type="presParOf" srcId="{C8B5FC9E-4A65-464E-9D36-11573EA10C0B}" destId="{1A97B65E-7444-4D25-A7F9-19EED348019F}" srcOrd="0" destOrd="0" presId="urn:microsoft.com/office/officeart/2005/8/layout/hierarchy4"/>
    <dgm:cxn modelId="{DDF2E06B-22E1-44CB-AEA7-C24C0E3FF0D6}" type="presParOf" srcId="{1A97B65E-7444-4D25-A7F9-19EED348019F}" destId="{22F99B34-5BB0-4BED-851D-A1F58B86C506}" srcOrd="0" destOrd="0" presId="urn:microsoft.com/office/officeart/2005/8/layout/hierarchy4"/>
    <dgm:cxn modelId="{8ACADB40-BECB-4FFE-B9FA-1A1719CE328A}" type="presParOf" srcId="{1A97B65E-7444-4D25-A7F9-19EED348019F}" destId="{40BCC240-847A-4CFA-86C2-C7D430E754D0}" srcOrd="1" destOrd="0" presId="urn:microsoft.com/office/officeart/2005/8/layout/hierarchy4"/>
    <dgm:cxn modelId="{B32A3088-3ECC-49BC-A0F4-E434D001B1D9}" type="presParOf" srcId="{1A97B65E-7444-4D25-A7F9-19EED348019F}" destId="{FAF4FF95-4FD2-4A0A-91D3-463919653962}" srcOrd="2" destOrd="0" presId="urn:microsoft.com/office/officeart/2005/8/layout/hierarchy4"/>
    <dgm:cxn modelId="{301B30AD-3744-4A04-BB2A-394B9F299C86}" type="presParOf" srcId="{FAF4FF95-4FD2-4A0A-91D3-463919653962}" destId="{2F95C8A2-A24D-4A45-BD46-FEFD241A805F}" srcOrd="0" destOrd="0" presId="urn:microsoft.com/office/officeart/2005/8/layout/hierarchy4"/>
    <dgm:cxn modelId="{73D24464-8CC1-44E9-BF6D-DE109B572AA1}" type="presParOf" srcId="{2F95C8A2-A24D-4A45-BD46-FEFD241A805F}" destId="{D7B391A4-5237-40B0-8F81-78BA8DF36B2E}" srcOrd="0" destOrd="0" presId="urn:microsoft.com/office/officeart/2005/8/layout/hierarchy4"/>
    <dgm:cxn modelId="{A2E57B15-28C5-4302-9768-009EF9E93D51}" type="presParOf" srcId="{2F95C8A2-A24D-4A45-BD46-FEFD241A805F}" destId="{69AC5E2E-06D2-4BC4-B730-591AFFA2F5C4}" srcOrd="1" destOrd="0" presId="urn:microsoft.com/office/officeart/2005/8/layout/hierarchy4"/>
    <dgm:cxn modelId="{233F857F-25D2-4C32-874B-BCA3292BD291}" type="presParOf" srcId="{F54FD682-45C3-4AA9-8109-F295CB624770}" destId="{0A1C3987-460D-4E41-9754-6DC66DBA7705}" srcOrd="1" destOrd="0" presId="urn:microsoft.com/office/officeart/2005/8/layout/hierarchy4"/>
    <dgm:cxn modelId="{B8C83EAC-FB0D-478E-A444-E8A7F7FC8542}" type="presParOf" srcId="{F54FD682-45C3-4AA9-8109-F295CB624770}" destId="{95A29D6A-C6C3-4B05-A2DE-A4391DA669A4}" srcOrd="2" destOrd="0" presId="urn:microsoft.com/office/officeart/2005/8/layout/hierarchy4"/>
    <dgm:cxn modelId="{B39D07EE-C35C-417A-955C-991DA234B503}" type="presParOf" srcId="{95A29D6A-C6C3-4B05-A2DE-A4391DA669A4}" destId="{2BE91E43-0B29-4155-BA4B-ED6E7122A0BF}" srcOrd="0" destOrd="0" presId="urn:microsoft.com/office/officeart/2005/8/layout/hierarchy4"/>
    <dgm:cxn modelId="{4966C3FE-E219-46E0-ACED-4FF736E60AB6}" type="presParOf" srcId="{95A29D6A-C6C3-4B05-A2DE-A4391DA669A4}" destId="{8D3907C6-B76B-4739-B5FD-E5D3429EB970}" srcOrd="1" destOrd="0" presId="urn:microsoft.com/office/officeart/2005/8/layout/hierarchy4"/>
    <dgm:cxn modelId="{BBE85E55-8AB5-4D57-B370-9D020694DDF2}" type="presParOf" srcId="{95A29D6A-C6C3-4B05-A2DE-A4391DA669A4}" destId="{3977E67C-0530-464D-97B2-321080B7882A}" srcOrd="2" destOrd="0" presId="urn:microsoft.com/office/officeart/2005/8/layout/hierarchy4"/>
    <dgm:cxn modelId="{34FB05BE-13C2-4C8B-BB52-8BCBCDBCD14C}" type="presParOf" srcId="{3977E67C-0530-464D-97B2-321080B7882A}" destId="{30187DCB-5939-4CCE-B49F-A11762650231}" srcOrd="0" destOrd="0" presId="urn:microsoft.com/office/officeart/2005/8/layout/hierarchy4"/>
    <dgm:cxn modelId="{3D0C7D81-35C8-4546-82D2-A385FB129B3B}" type="presParOf" srcId="{30187DCB-5939-4CCE-B49F-A11762650231}" destId="{65941D7D-B7AF-44D2-8FAC-578FACC1D1E5}" srcOrd="0" destOrd="0" presId="urn:microsoft.com/office/officeart/2005/8/layout/hierarchy4"/>
    <dgm:cxn modelId="{A12D856A-CDA0-40B8-932B-B886F4043405}" type="presParOf" srcId="{30187DCB-5939-4CCE-B49F-A11762650231}" destId="{DEE0EA66-F824-49BF-B81B-515E7FF43496}" srcOrd="1" destOrd="0" presId="urn:microsoft.com/office/officeart/2005/8/layout/hierarchy4"/>
    <dgm:cxn modelId="{677B7AAD-BD35-46FC-93B9-3EE2230C18C2}" type="presParOf" srcId="{30187DCB-5939-4CCE-B49F-A11762650231}" destId="{BAEE9AE8-6E5C-4A4B-B1CF-4E8340D2355B}" srcOrd="2" destOrd="0" presId="urn:microsoft.com/office/officeart/2005/8/layout/hierarchy4"/>
    <dgm:cxn modelId="{F16174C8-71A4-4C5A-B0B3-164D6399F3A5}" type="presParOf" srcId="{BAEE9AE8-6E5C-4A4B-B1CF-4E8340D2355B}" destId="{E18BF3EF-A96C-4AB9-ABE0-E0EBDEBE9D24}" srcOrd="0" destOrd="0" presId="urn:microsoft.com/office/officeart/2005/8/layout/hierarchy4"/>
    <dgm:cxn modelId="{6F2D6420-4CB5-4E63-8ED8-8CD7E4BCD6C6}" type="presParOf" srcId="{E18BF3EF-A96C-4AB9-ABE0-E0EBDEBE9D24}" destId="{05AA554D-7DB5-4E41-B976-81FA84A1E0AE}" srcOrd="0" destOrd="0" presId="urn:microsoft.com/office/officeart/2005/8/layout/hierarchy4"/>
    <dgm:cxn modelId="{838CBF9A-4614-47B6-859F-1DC9177BBF49}" type="presParOf" srcId="{E18BF3EF-A96C-4AB9-ABE0-E0EBDEBE9D24}" destId="{FD647E46-AAAC-45E0-9AF8-76EFE7D5DFB6}" srcOrd="1" destOrd="0" presId="urn:microsoft.com/office/officeart/2005/8/layout/hierarchy4"/>
    <dgm:cxn modelId="{9776CEB0-7627-4203-8A89-34A509CA41E3}" type="presParOf" srcId="{E18BF3EF-A96C-4AB9-ABE0-E0EBDEBE9D24}" destId="{9D708E36-F811-45B6-9B2E-8CC4B1D0B77B}" srcOrd="2" destOrd="0" presId="urn:microsoft.com/office/officeart/2005/8/layout/hierarchy4"/>
    <dgm:cxn modelId="{353C1477-CC32-46C9-BFF0-C54936B743F4}" type="presParOf" srcId="{9D708E36-F811-45B6-9B2E-8CC4B1D0B77B}" destId="{B011AA13-5C43-4884-BACA-9486EC28B692}" srcOrd="0" destOrd="0" presId="urn:microsoft.com/office/officeart/2005/8/layout/hierarchy4"/>
    <dgm:cxn modelId="{F03819CE-BD1A-4981-9571-A406FBDE6A47}" type="presParOf" srcId="{B011AA13-5C43-4884-BACA-9486EC28B692}" destId="{DA143428-866E-472C-9754-6A33C856117C}" srcOrd="0" destOrd="0" presId="urn:microsoft.com/office/officeart/2005/8/layout/hierarchy4"/>
    <dgm:cxn modelId="{102EFA92-FCC8-43C1-A35A-48C4E19502F2}" type="presParOf" srcId="{B011AA13-5C43-4884-BACA-9486EC28B692}" destId="{C1A6222A-B39F-485F-80DA-CA1CDCB1F2E7}" srcOrd="1" destOrd="0" presId="urn:microsoft.com/office/officeart/2005/8/layout/hierarchy4"/>
    <dgm:cxn modelId="{6CDB338B-CB0F-4171-AFE4-612263126B43}" type="presParOf" srcId="{F54FD682-45C3-4AA9-8109-F295CB624770}" destId="{6DBC55F1-184A-4A07-916E-FB9B5DA91F2C}" srcOrd="3" destOrd="0" presId="urn:microsoft.com/office/officeart/2005/8/layout/hierarchy4"/>
    <dgm:cxn modelId="{67B62BEA-7217-42CC-8AC5-75C7A882BCD8}" type="presParOf" srcId="{F54FD682-45C3-4AA9-8109-F295CB624770}" destId="{E41B67CA-BB16-4FD0-A250-B871E53B3874}" srcOrd="4" destOrd="0" presId="urn:microsoft.com/office/officeart/2005/8/layout/hierarchy4"/>
    <dgm:cxn modelId="{2ED15191-1D5F-4453-BB90-EA403347000C}" type="presParOf" srcId="{E41B67CA-BB16-4FD0-A250-B871E53B3874}" destId="{E28D6A2C-05DA-42BF-921A-EFDB742B7D40}" srcOrd="0" destOrd="0" presId="urn:microsoft.com/office/officeart/2005/8/layout/hierarchy4"/>
    <dgm:cxn modelId="{80CCB359-9E9B-465C-BD22-91AA2CF8BCEE}" type="presParOf" srcId="{E41B67CA-BB16-4FD0-A250-B871E53B3874}" destId="{D856EFDA-D2EB-40B6-974B-EA2722F5FF20}" srcOrd="1" destOrd="0" presId="urn:microsoft.com/office/officeart/2005/8/layout/hierarchy4"/>
    <dgm:cxn modelId="{5AAFBD19-76DE-4694-806F-6D9D3221CC75}" type="presParOf" srcId="{E41B67CA-BB16-4FD0-A250-B871E53B3874}" destId="{A4A09C7F-87FD-459E-8A85-9CEB2A65B186}" srcOrd="2" destOrd="0" presId="urn:microsoft.com/office/officeart/2005/8/layout/hierarchy4"/>
    <dgm:cxn modelId="{56B2ABE6-764D-4AE9-876F-B3831194131B}" type="presParOf" srcId="{A4A09C7F-87FD-459E-8A85-9CEB2A65B186}" destId="{388CCBBA-9DA0-498C-93CF-9763D88F2A12}" srcOrd="0" destOrd="0" presId="urn:microsoft.com/office/officeart/2005/8/layout/hierarchy4"/>
    <dgm:cxn modelId="{97B831D6-AFC7-4FBB-BDB4-746D56AF047E}" type="presParOf" srcId="{388CCBBA-9DA0-498C-93CF-9763D88F2A12}" destId="{42E09B0C-3D0B-4DA0-A788-A603B836CBC4}" srcOrd="0" destOrd="0" presId="urn:microsoft.com/office/officeart/2005/8/layout/hierarchy4"/>
    <dgm:cxn modelId="{5EA12CA8-4E0F-4498-ADE4-EC4123F9C30A}" type="presParOf" srcId="{388CCBBA-9DA0-498C-93CF-9763D88F2A12}" destId="{D8C3DD57-4856-4863-B099-F639E63E6033}" srcOrd="1" destOrd="0" presId="urn:microsoft.com/office/officeart/2005/8/layout/hierarchy4"/>
    <dgm:cxn modelId="{DA5C8695-9422-4E8F-9A91-D7899515A6BF}" type="presParOf" srcId="{388CCBBA-9DA0-498C-93CF-9763D88F2A12}" destId="{D8856F8F-F78B-411B-B30B-CFA44E133C85}" srcOrd="2" destOrd="0" presId="urn:microsoft.com/office/officeart/2005/8/layout/hierarchy4"/>
    <dgm:cxn modelId="{6428E681-B580-4DCA-B183-B94C92E83B3F}" type="presParOf" srcId="{D8856F8F-F78B-411B-B30B-CFA44E133C85}" destId="{E5BFFDB3-B5A5-43B3-939F-BCA5D46216C8}" srcOrd="0" destOrd="0" presId="urn:microsoft.com/office/officeart/2005/8/layout/hierarchy4"/>
    <dgm:cxn modelId="{804A5773-832C-4A90-B15A-FFB4383E1FCD}" type="presParOf" srcId="{E5BFFDB3-B5A5-43B3-939F-BCA5D46216C8}" destId="{1FF1BE4F-A645-4B6C-9ACE-91604B7C626A}" srcOrd="0" destOrd="0" presId="urn:microsoft.com/office/officeart/2005/8/layout/hierarchy4"/>
    <dgm:cxn modelId="{5DACECDF-2E74-4F4E-ABAE-ACE1B96A4F3E}" type="presParOf" srcId="{E5BFFDB3-B5A5-43B3-939F-BCA5D46216C8}" destId="{2D696E2B-9F5E-4A3E-91DC-BCA9C0A8A462}" srcOrd="1" destOrd="0" presId="urn:microsoft.com/office/officeart/2005/8/layout/hierarchy4"/>
    <dgm:cxn modelId="{CC8D7227-10CD-4381-81CB-1D623351C987}" type="presParOf" srcId="{E5BFFDB3-B5A5-43B3-939F-BCA5D46216C8}" destId="{BA664F12-7D8E-45AC-B9D8-ABFA5675C3A9}" srcOrd="2" destOrd="0" presId="urn:microsoft.com/office/officeart/2005/8/layout/hierarchy4"/>
    <dgm:cxn modelId="{444B7F68-FA53-4838-8F3D-5A9F88A655D7}" type="presParOf" srcId="{BA664F12-7D8E-45AC-B9D8-ABFA5675C3A9}" destId="{20332CAF-0302-4AC2-BF56-AC9A78DC0A78}" srcOrd="0" destOrd="0" presId="urn:microsoft.com/office/officeart/2005/8/layout/hierarchy4"/>
    <dgm:cxn modelId="{ACE6C182-A7B5-43FF-9D6F-7AFA82D34619}" type="presParOf" srcId="{20332CAF-0302-4AC2-BF56-AC9A78DC0A78}" destId="{8F0F02B7-8BB2-4070-9F07-DAF2C037357A}" srcOrd="0" destOrd="0" presId="urn:microsoft.com/office/officeart/2005/8/layout/hierarchy4"/>
    <dgm:cxn modelId="{9D552E23-DF1F-4676-91B0-29B5C5DD20FE}" type="presParOf" srcId="{20332CAF-0302-4AC2-BF56-AC9A78DC0A78}" destId="{833561D8-5C86-456A-80E5-B7B6BABBA00B}" srcOrd="1" destOrd="0" presId="urn:microsoft.com/office/officeart/2005/8/layout/hierarchy4"/>
    <dgm:cxn modelId="{D7F776BF-8A89-47C9-9C72-DE9E62DB1A22}" type="presParOf" srcId="{F54FD682-45C3-4AA9-8109-F295CB624770}" destId="{3A8086C3-04FE-4246-AD29-2E534D9B3454}" srcOrd="5" destOrd="0" presId="urn:microsoft.com/office/officeart/2005/8/layout/hierarchy4"/>
    <dgm:cxn modelId="{1052D337-C028-4DC4-A5DD-5F69F4354586}" type="presParOf" srcId="{F54FD682-45C3-4AA9-8109-F295CB624770}" destId="{EAE4EF4E-8BCB-4654-BDC8-17D1655F12F0}" srcOrd="6" destOrd="0" presId="urn:microsoft.com/office/officeart/2005/8/layout/hierarchy4"/>
    <dgm:cxn modelId="{A4A6D403-B303-4691-96B1-DDDDA21BFC7F}" type="presParOf" srcId="{EAE4EF4E-8BCB-4654-BDC8-17D1655F12F0}" destId="{761954CA-4C90-4ECF-9E54-BBB0B14BC88D}" srcOrd="0" destOrd="0" presId="urn:microsoft.com/office/officeart/2005/8/layout/hierarchy4"/>
    <dgm:cxn modelId="{B2DFCBD9-3B9A-45F7-A3C6-3DBA25051822}" type="presParOf" srcId="{EAE4EF4E-8BCB-4654-BDC8-17D1655F12F0}" destId="{07CE59C4-4DE3-49FD-831B-636EB70D5B65}" srcOrd="1" destOrd="0" presId="urn:microsoft.com/office/officeart/2005/8/layout/hierarchy4"/>
    <dgm:cxn modelId="{4A78A25E-F75F-468F-AB60-E8C64EECEB41}" type="presParOf" srcId="{EAE4EF4E-8BCB-4654-BDC8-17D1655F12F0}" destId="{F7FEE151-F55B-409E-8782-90FB65901F31}" srcOrd="2" destOrd="0" presId="urn:microsoft.com/office/officeart/2005/8/layout/hierarchy4"/>
    <dgm:cxn modelId="{3BE7C1FC-8E4B-4AF7-B5A5-E8DBBF91448C}" type="presParOf" srcId="{F7FEE151-F55B-409E-8782-90FB65901F31}" destId="{31B27167-8C99-4712-9EFA-002244E6EED1}" srcOrd="0" destOrd="0" presId="urn:microsoft.com/office/officeart/2005/8/layout/hierarchy4"/>
    <dgm:cxn modelId="{674F0991-1BCF-4ECC-BEC1-EF430D46F63C}" type="presParOf" srcId="{31B27167-8C99-4712-9EFA-002244E6EED1}" destId="{6F1CC097-2EBD-4B90-AE90-5BD63ACB9A27}" srcOrd="0" destOrd="0" presId="urn:microsoft.com/office/officeart/2005/8/layout/hierarchy4"/>
    <dgm:cxn modelId="{55BACBDC-FD70-4D0E-AD91-D4B9D6A13359}" type="presParOf" srcId="{31B27167-8C99-4712-9EFA-002244E6EED1}" destId="{A897ABA6-D89B-439D-BD42-938365757A6B}" srcOrd="1" destOrd="0" presId="urn:microsoft.com/office/officeart/2005/8/layout/hierarchy4"/>
    <dgm:cxn modelId="{9C7624AC-A214-4443-ADBC-2F1436AB4551}" type="presParOf" srcId="{31B27167-8C99-4712-9EFA-002244E6EED1}" destId="{054C2091-B144-44D9-9702-0183A5C0A5A4}" srcOrd="2" destOrd="0" presId="urn:microsoft.com/office/officeart/2005/8/layout/hierarchy4"/>
    <dgm:cxn modelId="{0ECD9E48-48AF-42DE-A3F6-10EF2F4BF02A}" type="presParOf" srcId="{054C2091-B144-44D9-9702-0183A5C0A5A4}" destId="{8A30C4AE-6F24-4577-93C6-F2F2527659CB}" srcOrd="0" destOrd="0" presId="urn:microsoft.com/office/officeart/2005/8/layout/hierarchy4"/>
    <dgm:cxn modelId="{2BDFC074-195D-4294-90BE-8F1132EFA2F6}" type="presParOf" srcId="{8A30C4AE-6F24-4577-93C6-F2F2527659CB}" destId="{29CACC5D-EB06-4097-9EFC-CD7BDA9A644B}" srcOrd="0" destOrd="0" presId="urn:microsoft.com/office/officeart/2005/8/layout/hierarchy4"/>
    <dgm:cxn modelId="{1A231514-D5EE-4FF1-9406-4BBC0B95056B}" type="presParOf" srcId="{8A30C4AE-6F24-4577-93C6-F2F2527659CB}" destId="{C98C2BC4-7D38-4276-A54F-710748781FD0}" srcOrd="1" destOrd="0" presId="urn:microsoft.com/office/officeart/2005/8/layout/hierarchy4"/>
    <dgm:cxn modelId="{BDA3449D-560E-40BE-8F9D-EF00F559CFD1}" type="presParOf" srcId="{8A30C4AE-6F24-4577-93C6-F2F2527659CB}" destId="{A1AAFB31-C4C3-421D-8BF1-1C42581F7129}" srcOrd="2" destOrd="0" presId="urn:microsoft.com/office/officeart/2005/8/layout/hierarchy4"/>
    <dgm:cxn modelId="{5C7D7885-30D4-445D-A8D8-B1000075CAA8}" type="presParOf" srcId="{A1AAFB31-C4C3-421D-8BF1-1C42581F7129}" destId="{974ACDC7-4D5B-4E7C-9BE5-D53C8C10F7AA}" srcOrd="0" destOrd="0" presId="urn:microsoft.com/office/officeart/2005/8/layout/hierarchy4"/>
    <dgm:cxn modelId="{262CCFC4-115D-4952-A218-124678D27138}" type="presParOf" srcId="{974ACDC7-4D5B-4E7C-9BE5-D53C8C10F7AA}" destId="{659BD7EB-9E14-44AE-8876-DC60DF5DB033}" srcOrd="0" destOrd="0" presId="urn:microsoft.com/office/officeart/2005/8/layout/hierarchy4"/>
    <dgm:cxn modelId="{F6048D03-4323-4A56-B97D-8858F78B7DE3}" type="presParOf" srcId="{974ACDC7-4D5B-4E7C-9BE5-D53C8C10F7AA}" destId="{E5CF6808-D534-455C-A7F0-BD4744133F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09E9B-0F9E-457F-BDD6-B28AD2E55C55}">
      <dsp:nvSpPr>
        <dsp:cNvPr id="0" name=""/>
        <dsp:cNvSpPr/>
      </dsp:nvSpPr>
      <dsp:spPr>
        <a:xfrm>
          <a:off x="3328" y="1579"/>
          <a:ext cx="4463486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Ever anti-HCV positive</a:t>
          </a:r>
        </a:p>
      </dsp:txBody>
      <dsp:txXfrm>
        <a:off x="21379" y="19630"/>
        <a:ext cx="4427384" cy="580217"/>
      </dsp:txXfrm>
    </dsp:sp>
    <dsp:sp modelId="{6F1AB258-E34F-4BA5-99EB-A9EF742A6E9E}">
      <dsp:nvSpPr>
        <dsp:cNvPr id="0" name=""/>
        <dsp:cNvSpPr/>
      </dsp:nvSpPr>
      <dsp:spPr>
        <a:xfrm>
          <a:off x="7685" y="808543"/>
          <a:ext cx="4454772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Ever </a:t>
          </a:r>
          <a:r>
            <a:rPr lang="en-GB" sz="1800" kern="1200"/>
            <a:t>HCV-RNA positive</a:t>
          </a:r>
          <a:endParaRPr lang="en-GB" sz="1800" kern="1200" dirty="0"/>
        </a:p>
      </dsp:txBody>
      <dsp:txXfrm>
        <a:off x="25736" y="826594"/>
        <a:ext cx="4418670" cy="580217"/>
      </dsp:txXfrm>
    </dsp:sp>
    <dsp:sp modelId="{ACEE9A6B-4BDA-40A1-9CC2-34AF00504782}">
      <dsp:nvSpPr>
        <dsp:cNvPr id="0" name=""/>
        <dsp:cNvSpPr/>
      </dsp:nvSpPr>
      <dsp:spPr>
        <a:xfrm>
          <a:off x="16373" y="1615506"/>
          <a:ext cx="4437396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Completed HCV treatment</a:t>
          </a:r>
        </a:p>
      </dsp:txBody>
      <dsp:txXfrm>
        <a:off x="34424" y="1633557"/>
        <a:ext cx="4401294" cy="580217"/>
      </dsp:txXfrm>
    </dsp:sp>
    <dsp:sp modelId="{79188333-4B48-4959-81B2-F5672149A541}">
      <dsp:nvSpPr>
        <dsp:cNvPr id="0" name=""/>
        <dsp:cNvSpPr/>
      </dsp:nvSpPr>
      <dsp:spPr>
        <a:xfrm>
          <a:off x="33647" y="2422470"/>
          <a:ext cx="4402848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Achieved </a:t>
          </a:r>
          <a:r>
            <a:rPr lang="en-GB" sz="1800" kern="1200" dirty="0" smtClean="0"/>
            <a:t>SVR</a:t>
          </a:r>
          <a:endParaRPr lang="en-GB" sz="1800" kern="1200" dirty="0"/>
        </a:p>
      </dsp:txBody>
      <dsp:txXfrm>
        <a:off x="51698" y="2440521"/>
        <a:ext cx="4366746" cy="580217"/>
      </dsp:txXfrm>
    </dsp:sp>
    <dsp:sp modelId="{463DC5EE-156D-4793-9320-740469AA84CA}">
      <dsp:nvSpPr>
        <dsp:cNvPr id="0" name=""/>
        <dsp:cNvSpPr/>
      </dsp:nvSpPr>
      <dsp:spPr>
        <a:xfrm>
          <a:off x="33647" y="3229434"/>
          <a:ext cx="4402848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24 months of FU after SVR</a:t>
          </a:r>
        </a:p>
      </dsp:txBody>
      <dsp:txXfrm>
        <a:off x="51698" y="3247485"/>
        <a:ext cx="4366746" cy="580217"/>
      </dsp:txXfrm>
    </dsp:sp>
    <dsp:sp modelId="{08FF7DDE-28BC-4A0F-9205-1A04F946991C}">
      <dsp:nvSpPr>
        <dsp:cNvPr id="0" name=""/>
        <dsp:cNvSpPr/>
      </dsp:nvSpPr>
      <dsp:spPr>
        <a:xfrm>
          <a:off x="33647" y="4036397"/>
          <a:ext cx="4402848" cy="616319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≥1 HCV-RNA test during </a:t>
          </a:r>
          <a:r>
            <a:rPr lang="en-GB" sz="1800" kern="1200" dirty="0" smtClean="0"/>
            <a:t>24 months of FU</a:t>
          </a:r>
          <a:endParaRPr lang="en-GB" sz="1800" kern="1200" dirty="0"/>
        </a:p>
      </dsp:txBody>
      <dsp:txXfrm>
        <a:off x="51698" y="4054448"/>
        <a:ext cx="4366746" cy="580217"/>
      </dsp:txXfrm>
    </dsp:sp>
    <dsp:sp modelId="{90EB70F2-9352-47F6-BC76-88214BD35551}">
      <dsp:nvSpPr>
        <dsp:cNvPr id="0" name=""/>
        <dsp:cNvSpPr/>
      </dsp:nvSpPr>
      <dsp:spPr>
        <a:xfrm>
          <a:off x="5216680" y="1579"/>
          <a:ext cx="4463486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9465</a:t>
          </a:r>
        </a:p>
      </dsp:txBody>
      <dsp:txXfrm>
        <a:off x="5234731" y="19630"/>
        <a:ext cx="4427384" cy="580217"/>
      </dsp:txXfrm>
    </dsp:sp>
    <dsp:sp modelId="{74E31972-DF2D-4428-8D13-513A5770E3D4}">
      <dsp:nvSpPr>
        <dsp:cNvPr id="0" name=""/>
        <dsp:cNvSpPr/>
      </dsp:nvSpPr>
      <dsp:spPr>
        <a:xfrm>
          <a:off x="5218860" y="808543"/>
          <a:ext cx="4459127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6770</a:t>
          </a:r>
        </a:p>
      </dsp:txBody>
      <dsp:txXfrm>
        <a:off x="5236911" y="826594"/>
        <a:ext cx="4423025" cy="580217"/>
      </dsp:txXfrm>
    </dsp:sp>
    <dsp:sp modelId="{C7D9121C-C4B4-4CC3-9214-3692EE382BEE}">
      <dsp:nvSpPr>
        <dsp:cNvPr id="0" name=""/>
        <dsp:cNvSpPr/>
      </dsp:nvSpPr>
      <dsp:spPr>
        <a:xfrm>
          <a:off x="5223212" y="1615506"/>
          <a:ext cx="4450422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3474</a:t>
          </a:r>
        </a:p>
      </dsp:txBody>
      <dsp:txXfrm>
        <a:off x="5241263" y="1633557"/>
        <a:ext cx="4414320" cy="580217"/>
      </dsp:txXfrm>
    </dsp:sp>
    <dsp:sp modelId="{67F2FDAB-93D2-4E39-BD85-92036205967E}">
      <dsp:nvSpPr>
        <dsp:cNvPr id="0" name=""/>
        <dsp:cNvSpPr/>
      </dsp:nvSpPr>
      <dsp:spPr>
        <a:xfrm>
          <a:off x="5231892" y="2422470"/>
          <a:ext cx="4433063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2168</a:t>
          </a:r>
        </a:p>
      </dsp:txBody>
      <dsp:txXfrm>
        <a:off x="5249943" y="2440521"/>
        <a:ext cx="4396961" cy="580217"/>
      </dsp:txXfrm>
    </dsp:sp>
    <dsp:sp modelId="{E0A95392-2B7F-4777-BA3C-5A6372CDE6F5}">
      <dsp:nvSpPr>
        <dsp:cNvPr id="0" name=""/>
        <dsp:cNvSpPr/>
      </dsp:nvSpPr>
      <dsp:spPr>
        <a:xfrm>
          <a:off x="5231892" y="3229434"/>
          <a:ext cx="4433063" cy="616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1045</a:t>
          </a:r>
        </a:p>
      </dsp:txBody>
      <dsp:txXfrm>
        <a:off x="5249943" y="3247485"/>
        <a:ext cx="4396961" cy="580217"/>
      </dsp:txXfrm>
    </dsp:sp>
    <dsp:sp modelId="{45CA98A2-D18F-44EA-BFA5-1BE90C1ABDF0}">
      <dsp:nvSpPr>
        <dsp:cNvPr id="0" name=""/>
        <dsp:cNvSpPr/>
      </dsp:nvSpPr>
      <dsp:spPr>
        <a:xfrm>
          <a:off x="5231892" y="4036397"/>
          <a:ext cx="4433063" cy="616319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 = 585</a:t>
          </a:r>
        </a:p>
      </dsp:txBody>
      <dsp:txXfrm>
        <a:off x="5249943" y="4054448"/>
        <a:ext cx="4396961" cy="580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CE0C6-838C-4CAC-B6FD-CA930718F227}">
      <dsp:nvSpPr>
        <dsp:cNvPr id="0" name=""/>
        <dsp:cNvSpPr/>
      </dsp:nvSpPr>
      <dsp:spPr>
        <a:xfrm>
          <a:off x="2540" y="368"/>
          <a:ext cx="2477377" cy="100329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Treatment</a:t>
          </a:r>
        </a:p>
      </dsp:txBody>
      <dsp:txXfrm>
        <a:off x="31925" y="29753"/>
        <a:ext cx="2418607" cy="944522"/>
      </dsp:txXfrm>
    </dsp:sp>
    <dsp:sp modelId="{063DA662-5F4C-4B05-9C4A-BE08BC81F5B6}">
      <dsp:nvSpPr>
        <dsp:cNvPr id="0" name=""/>
        <dsp:cNvSpPr/>
      </dsp:nvSpPr>
      <dsp:spPr>
        <a:xfrm>
          <a:off x="2540" y="1144988"/>
          <a:ext cx="2477377" cy="1003292"/>
        </a:xfrm>
        <a:prstGeom prst="roundRect">
          <a:avLst>
            <a:gd name="adj" fmla="val 10000"/>
          </a:avLst>
        </a:prstGeom>
        <a:solidFill>
          <a:srgbClr val="8064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Study population</a:t>
          </a:r>
        </a:p>
      </dsp:txBody>
      <dsp:txXfrm>
        <a:off x="31925" y="1174373"/>
        <a:ext cx="2418607" cy="944522"/>
      </dsp:txXfrm>
    </dsp:sp>
    <dsp:sp modelId="{22F99B34-5BB0-4BED-851D-A1F58B86C506}">
      <dsp:nvSpPr>
        <dsp:cNvPr id="0" name=""/>
        <dsp:cNvSpPr/>
      </dsp:nvSpPr>
      <dsp:spPr>
        <a:xfrm>
          <a:off x="2540" y="2289607"/>
          <a:ext cx="2477377" cy="1003292"/>
        </a:xfrm>
        <a:prstGeom prst="roundRect">
          <a:avLst>
            <a:gd name="adj" fmla="val 10000"/>
          </a:avLst>
        </a:prstGeom>
        <a:solidFill>
          <a:srgbClr val="E830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/>
            <a:t>Reinfected</a:t>
          </a:r>
          <a:endParaRPr lang="en-GB" sz="2100" kern="1200" dirty="0"/>
        </a:p>
      </dsp:txBody>
      <dsp:txXfrm>
        <a:off x="31925" y="2318992"/>
        <a:ext cx="2418607" cy="944522"/>
      </dsp:txXfrm>
    </dsp:sp>
    <dsp:sp modelId="{D7B391A4-5237-40B0-8F81-78BA8DF36B2E}">
      <dsp:nvSpPr>
        <dsp:cNvPr id="0" name=""/>
        <dsp:cNvSpPr/>
      </dsp:nvSpPr>
      <dsp:spPr>
        <a:xfrm>
          <a:off x="2540" y="3434227"/>
          <a:ext cx="2477377" cy="1003292"/>
        </a:xfrm>
        <a:prstGeom prst="roundRect">
          <a:avLst>
            <a:gd name="adj" fmla="val 10000"/>
          </a:avLst>
        </a:prstGeom>
        <a:solidFill>
          <a:srgbClr val="F796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Median time to reinfection</a:t>
          </a:r>
          <a:endParaRPr lang="en-GB" sz="2100" kern="1200" dirty="0"/>
        </a:p>
      </dsp:txBody>
      <dsp:txXfrm>
        <a:off x="31925" y="3463612"/>
        <a:ext cx="2418607" cy="944522"/>
      </dsp:txXfrm>
    </dsp:sp>
    <dsp:sp modelId="{2BE91E43-0B29-4155-BA4B-ED6E7122A0BF}">
      <dsp:nvSpPr>
        <dsp:cNvPr id="0" name=""/>
        <dsp:cNvSpPr/>
      </dsp:nvSpPr>
      <dsp:spPr>
        <a:xfrm>
          <a:off x="2896116" y="368"/>
          <a:ext cx="2477377" cy="100329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Overall</a:t>
          </a:r>
        </a:p>
      </dsp:txBody>
      <dsp:txXfrm>
        <a:off x="2925501" y="29753"/>
        <a:ext cx="2418607" cy="944522"/>
      </dsp:txXfrm>
    </dsp:sp>
    <dsp:sp modelId="{65941D7D-B7AF-44D2-8FAC-578FACC1D1E5}">
      <dsp:nvSpPr>
        <dsp:cNvPr id="0" name=""/>
        <dsp:cNvSpPr/>
      </dsp:nvSpPr>
      <dsp:spPr>
        <a:xfrm>
          <a:off x="2896116" y="1144988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8064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585</a:t>
          </a:r>
        </a:p>
      </dsp:txBody>
      <dsp:txXfrm>
        <a:off x="2925501" y="1174373"/>
        <a:ext cx="2418607" cy="944522"/>
      </dsp:txXfrm>
    </dsp:sp>
    <dsp:sp modelId="{05AA554D-7DB5-4E41-B976-81FA84A1E0AE}">
      <dsp:nvSpPr>
        <dsp:cNvPr id="0" name=""/>
        <dsp:cNvSpPr/>
      </dsp:nvSpPr>
      <dsp:spPr>
        <a:xfrm>
          <a:off x="2896116" y="228960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E830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78, 13.3%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(10.6-16.0%)</a:t>
          </a:r>
        </a:p>
      </dsp:txBody>
      <dsp:txXfrm>
        <a:off x="2925501" y="2318992"/>
        <a:ext cx="2418607" cy="944522"/>
      </dsp:txXfrm>
    </dsp:sp>
    <dsp:sp modelId="{DA143428-866E-472C-9754-6A33C856117C}">
      <dsp:nvSpPr>
        <dsp:cNvPr id="0" name=""/>
        <dsp:cNvSpPr/>
      </dsp:nvSpPr>
      <dsp:spPr>
        <a:xfrm>
          <a:off x="2896116" y="343422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rgbClr val="383333"/>
              </a:solidFill>
            </a:rPr>
            <a:t>312 days</a:t>
          </a:r>
          <a:br>
            <a:rPr lang="en-GB" sz="2100" kern="1200" dirty="0" smtClean="0">
              <a:solidFill>
                <a:srgbClr val="383333"/>
              </a:solidFill>
            </a:rPr>
          </a:br>
          <a:r>
            <a:rPr lang="en-GB" sz="2100" kern="1200" dirty="0" smtClean="0">
              <a:solidFill>
                <a:srgbClr val="383333"/>
              </a:solidFill>
            </a:rPr>
            <a:t>IQR: 116-518 days</a:t>
          </a:r>
          <a:endParaRPr lang="en-GB" sz="2100" kern="1200" dirty="0">
            <a:solidFill>
              <a:srgbClr val="383333"/>
            </a:solidFill>
          </a:endParaRPr>
        </a:p>
      </dsp:txBody>
      <dsp:txXfrm>
        <a:off x="2925501" y="3463612"/>
        <a:ext cx="2418607" cy="944522"/>
      </dsp:txXfrm>
    </dsp:sp>
    <dsp:sp modelId="{E28D6A2C-05DA-42BF-921A-EFDB742B7D40}">
      <dsp:nvSpPr>
        <dsp:cNvPr id="0" name=""/>
        <dsp:cNvSpPr/>
      </dsp:nvSpPr>
      <dsp:spPr>
        <a:xfrm>
          <a:off x="5789693" y="368"/>
          <a:ext cx="2477377" cy="1003292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Interferon</a:t>
          </a:r>
        </a:p>
      </dsp:txBody>
      <dsp:txXfrm>
        <a:off x="5819078" y="29753"/>
        <a:ext cx="2418607" cy="944522"/>
      </dsp:txXfrm>
    </dsp:sp>
    <dsp:sp modelId="{42E09B0C-3D0B-4DA0-A788-A603B836CBC4}">
      <dsp:nvSpPr>
        <dsp:cNvPr id="0" name=""/>
        <dsp:cNvSpPr/>
      </dsp:nvSpPr>
      <dsp:spPr>
        <a:xfrm>
          <a:off x="5789693" y="1144988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475</a:t>
          </a:r>
        </a:p>
      </dsp:txBody>
      <dsp:txXfrm>
        <a:off x="5819078" y="1174373"/>
        <a:ext cx="2418607" cy="944522"/>
      </dsp:txXfrm>
    </dsp:sp>
    <dsp:sp modelId="{1FF1BE4F-A645-4B6C-9ACE-91604B7C626A}">
      <dsp:nvSpPr>
        <dsp:cNvPr id="0" name=""/>
        <dsp:cNvSpPr/>
      </dsp:nvSpPr>
      <dsp:spPr>
        <a:xfrm>
          <a:off x="5789693" y="228960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63, 13.3%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(10.2-16.3%)</a:t>
          </a:r>
        </a:p>
      </dsp:txBody>
      <dsp:txXfrm>
        <a:off x="5819078" y="2318992"/>
        <a:ext cx="2418607" cy="944522"/>
      </dsp:txXfrm>
    </dsp:sp>
    <dsp:sp modelId="{8F0F02B7-8BB2-4070-9F07-DAF2C037357A}">
      <dsp:nvSpPr>
        <dsp:cNvPr id="0" name=""/>
        <dsp:cNvSpPr/>
      </dsp:nvSpPr>
      <dsp:spPr>
        <a:xfrm>
          <a:off x="5789693" y="343422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rgbClr val="383333"/>
              </a:solidFill>
            </a:rPr>
            <a:t>354 days</a:t>
          </a:r>
          <a:br>
            <a:rPr lang="en-GB" sz="2100" kern="1200" dirty="0" smtClean="0">
              <a:solidFill>
                <a:srgbClr val="383333"/>
              </a:solidFill>
            </a:rPr>
          </a:br>
          <a:r>
            <a:rPr lang="en-GB" sz="2100" kern="1200" dirty="0" smtClean="0">
              <a:solidFill>
                <a:srgbClr val="383333"/>
              </a:solidFill>
            </a:rPr>
            <a:t>IQR: 133-524 days</a:t>
          </a:r>
          <a:endParaRPr lang="en-GB" sz="2100" kern="1200" dirty="0">
            <a:solidFill>
              <a:srgbClr val="383333"/>
            </a:solidFill>
          </a:endParaRPr>
        </a:p>
      </dsp:txBody>
      <dsp:txXfrm>
        <a:off x="5819078" y="3463612"/>
        <a:ext cx="2418607" cy="944522"/>
      </dsp:txXfrm>
    </dsp:sp>
    <dsp:sp modelId="{761954CA-4C90-4ECF-9E54-BBB0B14BC88D}">
      <dsp:nvSpPr>
        <dsp:cNvPr id="0" name=""/>
        <dsp:cNvSpPr/>
      </dsp:nvSpPr>
      <dsp:spPr>
        <a:xfrm>
          <a:off x="8683270" y="368"/>
          <a:ext cx="2477377" cy="1003292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DAA</a:t>
          </a:r>
        </a:p>
      </dsp:txBody>
      <dsp:txXfrm>
        <a:off x="8712655" y="29753"/>
        <a:ext cx="2418607" cy="944522"/>
      </dsp:txXfrm>
    </dsp:sp>
    <dsp:sp modelId="{6F1CC097-2EBD-4B90-AE90-5BD63ACB9A27}">
      <dsp:nvSpPr>
        <dsp:cNvPr id="0" name=""/>
        <dsp:cNvSpPr/>
      </dsp:nvSpPr>
      <dsp:spPr>
        <a:xfrm>
          <a:off x="8683270" y="1144988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4BACC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110</a:t>
          </a:r>
        </a:p>
      </dsp:txBody>
      <dsp:txXfrm>
        <a:off x="8712655" y="1174373"/>
        <a:ext cx="2418607" cy="944522"/>
      </dsp:txXfrm>
    </dsp:sp>
    <dsp:sp modelId="{29CACC5D-EB06-4097-9EFC-CD7BDA9A644B}">
      <dsp:nvSpPr>
        <dsp:cNvPr id="0" name=""/>
        <dsp:cNvSpPr/>
      </dsp:nvSpPr>
      <dsp:spPr>
        <a:xfrm>
          <a:off x="8683270" y="228960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4BACC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15, 13.6%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rgbClr val="383333"/>
              </a:solidFill>
            </a:rPr>
            <a:t>(7.2-20.0%)</a:t>
          </a:r>
        </a:p>
      </dsp:txBody>
      <dsp:txXfrm>
        <a:off x="8712655" y="2318992"/>
        <a:ext cx="2418607" cy="944522"/>
      </dsp:txXfrm>
    </dsp:sp>
    <dsp:sp modelId="{659BD7EB-9E14-44AE-8876-DC60DF5DB033}">
      <dsp:nvSpPr>
        <dsp:cNvPr id="0" name=""/>
        <dsp:cNvSpPr/>
      </dsp:nvSpPr>
      <dsp:spPr>
        <a:xfrm>
          <a:off x="8683270" y="3434227"/>
          <a:ext cx="2477377" cy="100329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4BACC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rgbClr val="383333"/>
              </a:solidFill>
            </a:rPr>
            <a:t>120 days</a:t>
          </a:r>
          <a:br>
            <a:rPr lang="en-GB" sz="2100" kern="1200" dirty="0" smtClean="0">
              <a:solidFill>
                <a:srgbClr val="383333"/>
              </a:solidFill>
            </a:rPr>
          </a:br>
          <a:r>
            <a:rPr lang="en-GB" sz="2100" kern="1200" dirty="0" smtClean="0">
              <a:solidFill>
                <a:srgbClr val="383333"/>
              </a:solidFill>
            </a:rPr>
            <a:t>IQR: 73-421 days</a:t>
          </a:r>
          <a:endParaRPr lang="en-GB" sz="2100" kern="1200" dirty="0">
            <a:solidFill>
              <a:srgbClr val="383333"/>
            </a:solidFill>
          </a:endParaRPr>
        </a:p>
      </dsp:txBody>
      <dsp:txXfrm>
        <a:off x="8712655" y="3463612"/>
        <a:ext cx="2418607" cy="944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74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474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CAFF86C-4DCD-4823-9CC8-1CFFC2358A11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5" y="4785193"/>
            <a:ext cx="5445126" cy="3915299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33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3" y="944633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BFB9CB11-FA5A-4424-BCE2-A93C843C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6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7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3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65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5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27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14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30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3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03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680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87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1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5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70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680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0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18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680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97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90" indent="-171690" defTabSz="915680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8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0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1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6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699708" y="5284146"/>
            <a:ext cx="9882691" cy="68662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231516" y="3813850"/>
            <a:ext cx="1324497" cy="468156"/>
            <a:chOff x="3328" y="2261"/>
            <a:chExt cx="4463486" cy="468156"/>
          </a:xfrm>
          <a:solidFill>
            <a:srgbClr val="E8303B"/>
          </a:solidFill>
        </p:grpSpPr>
        <p:sp>
          <p:nvSpPr>
            <p:cNvPr id="21" name="Rounded Rectangle 20"/>
            <p:cNvSpPr/>
            <p:nvPr/>
          </p:nvSpPr>
          <p:spPr>
            <a:xfrm>
              <a:off x="3328" y="2261"/>
              <a:ext cx="4463486" cy="46815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7040" y="15973"/>
              <a:ext cx="4436062" cy="440732"/>
            </a:xfrm>
            <a:prstGeom prst="rect">
              <a:avLst/>
            </a:prstGeom>
            <a:solidFill>
              <a:srgbClr val="9BBB59"/>
            </a:solidFill>
            <a:ln>
              <a:solidFill>
                <a:srgbClr val="9BBB5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>
                  <a:solidFill>
                    <a:schemeClr val="bg1"/>
                  </a:solidFill>
                </a:rPr>
                <a:t>Baseline</a:t>
              </a:r>
            </a:p>
          </p:txBody>
        </p:sp>
      </p:grp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2515544"/>
              </p:ext>
            </p:extLst>
          </p:nvPr>
        </p:nvGraphicFramePr>
        <p:xfrm>
          <a:off x="1783080" y="1289303"/>
          <a:ext cx="9683496" cy="465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77989" y="5393382"/>
            <a:ext cx="1324497" cy="468156"/>
            <a:chOff x="3328" y="2261"/>
            <a:chExt cx="4463486" cy="468156"/>
          </a:xfrm>
          <a:solidFill>
            <a:srgbClr val="9BBB59"/>
          </a:solidFill>
        </p:grpSpPr>
        <p:sp>
          <p:nvSpPr>
            <p:cNvPr id="25" name="Rounded Rectangle 24"/>
            <p:cNvSpPr/>
            <p:nvPr/>
          </p:nvSpPr>
          <p:spPr>
            <a:xfrm>
              <a:off x="3328" y="2261"/>
              <a:ext cx="4463486" cy="46815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17040" y="15973"/>
              <a:ext cx="4436062" cy="4407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bg1"/>
                  </a:solidFill>
                </a:rPr>
                <a:t>Included</a:t>
              </a:r>
              <a:endParaRPr lang="en-GB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was included?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02486" y="2061111"/>
            <a:ext cx="10296194" cy="7254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02486" y="2839114"/>
            <a:ext cx="10250996" cy="742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98417" y="3581666"/>
            <a:ext cx="10467472" cy="7844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602486" y="4418672"/>
            <a:ext cx="10225278" cy="7150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6062" y="5203136"/>
            <a:ext cx="11979828" cy="7930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10321944"/>
              </p:ext>
            </p:extLst>
          </p:nvPr>
        </p:nvGraphicFramePr>
        <p:xfrm>
          <a:off x="419213" y="1405129"/>
          <a:ext cx="11163188" cy="443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Results – Reinfection by </a:t>
            </a:r>
            <a:r>
              <a:rPr lang="en-GB" b="0" dirty="0" smtClean="0"/>
              <a:t>treatment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36813" y="1225295"/>
            <a:ext cx="2808224" cy="35618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78014" y="1405127"/>
            <a:ext cx="2808224" cy="3382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3784" y="4787153"/>
            <a:ext cx="11688459" cy="10558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0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315607"/>
              </p:ext>
            </p:extLst>
          </p:nvPr>
        </p:nvGraphicFramePr>
        <p:xfrm>
          <a:off x="609600" y="1417640"/>
          <a:ext cx="10972800" cy="466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Results – Reinfection by </a:t>
            </a:r>
            <a:r>
              <a:rPr lang="en-GB" b="0" dirty="0" smtClean="0"/>
              <a:t>region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57769" y="1627093"/>
            <a:ext cx="534325" cy="3218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294146" y="1627093"/>
            <a:ext cx="627239" cy="3218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321641" y="1725705"/>
            <a:ext cx="487998" cy="31197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56848" y="1725704"/>
            <a:ext cx="505955" cy="31197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40224" y="1725705"/>
            <a:ext cx="487998" cy="31197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45575"/>
              </p:ext>
            </p:extLst>
          </p:nvPr>
        </p:nvGraphicFramePr>
        <p:xfrm>
          <a:off x="609601" y="1417646"/>
          <a:ext cx="10972796" cy="422141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81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8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8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95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>
                    <a:lnR>
                      <a:noFill/>
                    </a:lnR>
                    <a:lnT w="28575" cap="flat" cmpd="sng" algn="ctr">
                      <a:solidFill>
                        <a:srgbClr val="38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Overall 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8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Not </a:t>
                      </a:r>
                      <a:r>
                        <a:rPr lang="en-GB" sz="1800" b="1" i="0" u="none" strike="noStrike" dirty="0" err="1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reinfected</a:t>
                      </a:r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 err="1">
                          <a:solidFill>
                            <a:srgbClr val="383333"/>
                          </a:solidFill>
                          <a:effectLst/>
                        </a:rPr>
                        <a:t>Reinfected</a:t>
                      </a: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 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P-value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Overall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585 (100.0)</a:t>
                      </a:r>
                    </a:p>
                  </a:txBody>
                  <a:tcPr marL="7620" marR="7620" marT="7620" marB="0" anchor="b"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507 (86.7)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78 (13.3)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556" marR="7556" marT="755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9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+mn-lt"/>
                        </a:rPr>
                        <a:t>Sex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Male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453 (77.4)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385 (85.0)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68 (15.0)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0.0270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Female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132 (22.6)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122 (92.4)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10 (7.6)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91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Ethnicity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White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455 (77.8)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408 (89.7)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47 (10.3)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0.0002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Global Majority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 (1.2)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 (100.0)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(0.0)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pPr algn="l" fontAlgn="t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123 (21.0)</a:t>
                      </a: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92 (74.8)</a:t>
                      </a: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31 (25.2)</a:t>
                      </a: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91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Region of Europe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South </a:t>
                      </a:r>
                      <a:endParaRPr lang="en-GB" sz="1800" b="1" i="0" u="none" strike="noStrike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142 (24.3)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135 (95.1)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 (4.9)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0.0030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Central - West</a:t>
                      </a:r>
                    </a:p>
                    <a:p>
                      <a:pPr algn="l" fontAlgn="b"/>
                      <a:r>
                        <a:rPr lang="en-GB" sz="1800" b="1" i="0" u="none" strike="noStrike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256 (43.8)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102 (17.4)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210 (82.0)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90 (88.2)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46 (18.0)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12 (11.8)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East/Central - East</a:t>
                      </a:r>
                      <a:endParaRPr lang="en-GB" sz="1800" b="1" i="0" u="none" strike="noStrike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85 (14.5)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72 (84.7)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13 (15.3)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9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Year SVR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&lt;2014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(53.3)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 (83.7)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(16.3)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0.0219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 smtClean="0">
                          <a:solidFill>
                            <a:srgbClr val="383333"/>
                          </a:solidFill>
                          <a:effectLst/>
                        </a:rPr>
                        <a:t>2014-2015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 (46.7)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(90.1)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(9.9)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59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HIV risk group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MSM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177 (30.3)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148 (83.6)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29 (16.4)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0.1471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IDU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281 (48.0)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243 (86.5)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38 (13.5)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Results – Characteristics at SVR (1)</a:t>
            </a:r>
            <a:endParaRPr lang="en-US" b="0" dirty="0"/>
          </a:p>
        </p:txBody>
      </p:sp>
      <p:sp>
        <p:nvSpPr>
          <p:cNvPr id="5" name="Rectangle 4"/>
          <p:cNvSpPr/>
          <p:nvPr/>
        </p:nvSpPr>
        <p:spPr>
          <a:xfrm>
            <a:off x="609597" y="1984010"/>
            <a:ext cx="10972800" cy="583388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8303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2" y="2567398"/>
            <a:ext cx="10972798" cy="832183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8303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1" y="3399588"/>
            <a:ext cx="10972799" cy="1105419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09602" y="4510532"/>
            <a:ext cx="10972799" cy="567077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7" grpId="0" animBg="1"/>
      <p:bldP spid="7" grpId="1" animBg="1"/>
      <p:bldP spid="8" grpId="0" animBg="1"/>
      <p:bldP spid="8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Results – Characteristics at SVR (2)</a:t>
            </a:r>
            <a:endParaRPr lang="en-US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347436"/>
              </p:ext>
            </p:extLst>
          </p:nvPr>
        </p:nvGraphicFramePr>
        <p:xfrm>
          <a:off x="609601" y="1417639"/>
          <a:ext cx="10972796" cy="424021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02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8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8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5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Overall 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Not </a:t>
                      </a:r>
                      <a:r>
                        <a:rPr lang="en-GB" sz="1800" b="1" i="0" u="none" strike="noStrike" dirty="0" err="1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reinfected</a:t>
                      </a:r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 err="1">
                          <a:solidFill>
                            <a:srgbClr val="383333"/>
                          </a:solidFill>
                          <a:effectLst/>
                        </a:rPr>
                        <a:t>Reinfected</a:t>
                      </a: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 n (%)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P-value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3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Overall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585 (100.0)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507 (86.7)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78 (13.3)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556" marR="7556" marT="755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3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HCV treatment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Interferon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475 (81.2)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412 (86.7)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63 (13.3)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0.9174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DAA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110 (18.8)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95 (86.4)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15 (13.6)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63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Fibrosis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&lt;F3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(70.9)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(87.5)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(12.5)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rgbClr val="383333"/>
                          </a:solidFill>
                          <a:effectLst/>
                        </a:rPr>
                        <a:t>0.4080</a:t>
                      </a:r>
                      <a:endParaRPr lang="en-GB" sz="1800" b="0" i="0" u="none" strike="noStrike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≥F3*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(7.9)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(80.4)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(19.6)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3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HCV genotype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G1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(40.3)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(86.4)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(13.6)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0.9906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G2 - G4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(31.3)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(86.9)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(13.1)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3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 err="1">
                          <a:solidFill>
                            <a:srgbClr val="383333"/>
                          </a:solidFill>
                          <a:effectLst/>
                        </a:rPr>
                        <a:t>cART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No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(7.9)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(91.3)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(8.7)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0.4963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30">
                <a:tc vMerge="1">
                  <a:txBody>
                    <a:bodyPr/>
                    <a:lstStyle/>
                    <a:p>
                      <a:pPr algn="l" fontAlgn="t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Yes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 (92.1)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(86.3)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(13.7)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63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Prior HCV treatment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No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(73.0)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 (87.6)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(12.4)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0.2813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Yes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(27.0)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(84.2)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(15.8)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63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Median (IQR)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3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Age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47 (41-52)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47 (41-52)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47 (42-51)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0.9358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63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CD4 count  (cells/mm</a:t>
                      </a:r>
                      <a:r>
                        <a:rPr lang="en-GB" sz="1800" b="1" u="none" strike="noStrike" baseline="30000" dirty="0">
                          <a:solidFill>
                            <a:srgbClr val="383333"/>
                          </a:solidFill>
                          <a:effectLst/>
                        </a:rPr>
                        <a:t>3</a:t>
                      </a:r>
                      <a:r>
                        <a:rPr lang="en-GB" sz="1800" b="1" u="none" strike="noStrike" dirty="0">
                          <a:solidFill>
                            <a:srgbClr val="383333"/>
                          </a:solidFill>
                          <a:effectLst/>
                        </a:rPr>
                        <a:t>) </a:t>
                      </a:r>
                      <a:endParaRPr lang="en-GB" sz="1800" b="1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514 (346-695)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383333"/>
                          </a:solidFill>
                          <a:effectLst/>
                          <a:latin typeface="Calibri" panose="020F0502020204030204" pitchFamily="34" charset="0"/>
                        </a:rPr>
                        <a:t>503 (344-695)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546 (384-704)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383333"/>
                          </a:solidFill>
                          <a:effectLst/>
                        </a:rPr>
                        <a:t>0.5787</a:t>
                      </a:r>
                      <a:endParaRPr lang="en-GB" sz="1800" b="0" i="0" u="none" strike="noStrike" dirty="0">
                        <a:solidFill>
                          <a:srgbClr val="38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598" y="5798038"/>
            <a:ext cx="109728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*Either a biopsy (≥METAVIR stage F3), APRI (score &gt;1.5), hyaluronic acid (&gt;160ng/mL) or </a:t>
            </a:r>
            <a:r>
              <a:rPr lang="en-GB" sz="1600" dirty="0" err="1"/>
              <a:t>FibroScan</a:t>
            </a:r>
            <a:r>
              <a:rPr lang="en-GB" sz="1600" dirty="0"/>
              <a:t> (&gt;9.5kPa) test </a:t>
            </a:r>
          </a:p>
        </p:txBody>
      </p:sp>
    </p:spTree>
    <p:extLst>
      <p:ext uri="{BB962C8B-B14F-4D97-AF65-F5344CB8AC3E}">
        <p14:creationId xmlns:p14="http://schemas.microsoft.com/office/powerpoint/2010/main" val="7358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015232"/>
              </p:ext>
            </p:extLst>
          </p:nvPr>
        </p:nvGraphicFramePr>
        <p:xfrm>
          <a:off x="609600" y="1417639"/>
          <a:ext cx="10972800" cy="462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Results – Odds of reinfection</a:t>
            </a:r>
            <a:endParaRPr lang="en-US" b="0" dirty="0"/>
          </a:p>
        </p:txBody>
      </p:sp>
      <p:sp>
        <p:nvSpPr>
          <p:cNvPr id="6" name="Rectangle 5"/>
          <p:cNvSpPr/>
          <p:nvPr/>
        </p:nvSpPr>
        <p:spPr>
          <a:xfrm>
            <a:off x="1179576" y="2060228"/>
            <a:ext cx="9838380" cy="385099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79576" y="2445328"/>
            <a:ext cx="9838380" cy="780768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79575" y="3804905"/>
            <a:ext cx="9838381" cy="396000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79575" y="4579901"/>
            <a:ext cx="9824666" cy="396000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79575" y="4976909"/>
            <a:ext cx="9824666" cy="396000"/>
          </a:xfrm>
          <a:prstGeom prst="rect">
            <a:avLst/>
          </a:prstGeom>
          <a:noFill/>
          <a:ln>
            <a:solidFill>
              <a:srgbClr val="E83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87733" y="5915378"/>
            <a:ext cx="1660662" cy="2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23699" y="5735503"/>
            <a:ext cx="276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79646"/>
                </a:solidFill>
              </a:rPr>
              <a:t>Higher odds of reinfection</a:t>
            </a:r>
            <a:endParaRPr lang="en-GB" b="1" dirty="0">
              <a:solidFill>
                <a:srgbClr val="F7964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721685" y="5915634"/>
            <a:ext cx="180516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5730712"/>
            <a:ext cx="272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79646"/>
                </a:solidFill>
              </a:rPr>
              <a:t>Lower odds of reinfection</a:t>
            </a:r>
            <a:endParaRPr lang="en-GB" b="1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7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Limitations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536"/>
            <a:ext cx="10972800" cy="4525963"/>
          </a:xfrm>
        </p:spPr>
        <p:txBody>
          <a:bodyPr>
            <a:normAutofit/>
          </a:bodyPr>
          <a:lstStyle/>
          <a:p>
            <a:r>
              <a:rPr lang="en-GB" sz="2400" dirty="0"/>
              <a:t>FU HCV-RNA data not available for all</a:t>
            </a:r>
          </a:p>
          <a:p>
            <a:r>
              <a:rPr lang="en-GB" sz="2400" dirty="0" smtClean="0"/>
              <a:t>No </a:t>
            </a:r>
            <a:r>
              <a:rPr lang="en-GB" sz="2400" dirty="0"/>
              <a:t>data on HCV risk behaviours </a:t>
            </a:r>
          </a:p>
          <a:p>
            <a:r>
              <a:rPr lang="en-GB" sz="2400" dirty="0" smtClean="0"/>
              <a:t>The number </a:t>
            </a:r>
            <a:r>
              <a:rPr lang="en-GB" sz="2400" dirty="0"/>
              <a:t>of individuals on DAAs is </a:t>
            </a:r>
            <a:r>
              <a:rPr lang="en-GB" sz="2400" dirty="0" smtClean="0"/>
              <a:t>limited</a:t>
            </a:r>
            <a:endParaRPr lang="en-GB" sz="2400" dirty="0"/>
          </a:p>
          <a:p>
            <a:r>
              <a:rPr lang="en-GB" sz="2400" dirty="0" smtClean="0"/>
              <a:t>Cohort </a:t>
            </a:r>
            <a:r>
              <a:rPr lang="en-GB" sz="2400" dirty="0"/>
              <a:t>individuals not necessarily representative of all </a:t>
            </a:r>
            <a:r>
              <a:rPr lang="en-GB" sz="2400" dirty="0" smtClean="0"/>
              <a:t>HIV/HCV co-infected individuals</a:t>
            </a:r>
          </a:p>
          <a:p>
            <a:pPr lvl="1"/>
            <a:r>
              <a:rPr lang="en-GB" sz="2000" dirty="0" smtClean="0"/>
              <a:t>Majority of study are of white ethnicity– unable to explore differences in reinfection based on ethnicity</a:t>
            </a:r>
            <a:endParaRPr lang="en-GB" sz="2000" dirty="0"/>
          </a:p>
          <a:p>
            <a:r>
              <a:rPr lang="en-GB" sz="2400" dirty="0"/>
              <a:t>Differences in access to care, and patient management approaches within countries and </a:t>
            </a:r>
            <a:r>
              <a:rPr lang="en-GB" sz="2400" dirty="0" smtClean="0"/>
              <a:t>regions</a:t>
            </a:r>
          </a:p>
          <a:p>
            <a:r>
              <a:rPr lang="en-GB" sz="2400" dirty="0" smtClean="0"/>
              <a:t>Clinics </a:t>
            </a:r>
            <a:r>
              <a:rPr lang="en-GB" sz="2400" dirty="0"/>
              <a:t>may have targeted HCV-RNA testing to those at highest risk of reinfection, or with signs of </a:t>
            </a:r>
            <a:r>
              <a:rPr lang="en-GB" sz="2400" dirty="0" smtClean="0"/>
              <a:t>reinfection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7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Summary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proportion of reinfections among HIV/HCV co-infected individuals within 24 months of achieving SVR was </a:t>
            </a:r>
            <a:r>
              <a:rPr lang="en-GB" sz="2400" dirty="0" smtClean="0"/>
              <a:t>13%</a:t>
            </a:r>
            <a:endParaRPr lang="en-GB" sz="2400" dirty="0"/>
          </a:p>
          <a:p>
            <a:r>
              <a:rPr lang="en-GB" sz="2400" dirty="0"/>
              <a:t>Individuals from Central-West and </a:t>
            </a:r>
            <a:r>
              <a:rPr lang="en-GB" sz="2400" dirty="0" smtClean="0"/>
              <a:t>East/Central-Eastern </a:t>
            </a:r>
            <a:r>
              <a:rPr lang="en-GB" sz="2400" dirty="0"/>
              <a:t>Europe, </a:t>
            </a:r>
            <a:r>
              <a:rPr lang="en-GB" sz="2400" dirty="0" smtClean="0"/>
              <a:t>with </a:t>
            </a:r>
            <a:r>
              <a:rPr lang="en-GB" sz="2400" dirty="0"/>
              <a:t>a CD4 count &gt;500 </a:t>
            </a:r>
            <a:r>
              <a:rPr lang="en-GB" sz="2400" dirty="0" smtClean="0"/>
              <a:t>cells/mm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, and those with fibrosis ≥F3 were </a:t>
            </a:r>
            <a:r>
              <a:rPr lang="en-GB" sz="2400" dirty="0"/>
              <a:t>found to </a:t>
            </a:r>
            <a:r>
              <a:rPr lang="en-GB" sz="2400" dirty="0" smtClean="0"/>
              <a:t>have </a:t>
            </a:r>
            <a:r>
              <a:rPr lang="en-GB" sz="2400" dirty="0"/>
              <a:t>increased odds of </a:t>
            </a:r>
            <a:r>
              <a:rPr lang="en-GB" sz="2400" dirty="0" smtClean="0"/>
              <a:t>reinfection</a:t>
            </a:r>
          </a:p>
          <a:p>
            <a:r>
              <a:rPr lang="en-GB" sz="2400" dirty="0" smtClean="0"/>
              <a:t>Females</a:t>
            </a:r>
            <a:r>
              <a:rPr lang="en-GB" sz="2400" dirty="0"/>
              <a:t>, and those who </a:t>
            </a:r>
            <a:r>
              <a:rPr lang="en-GB" sz="2400" dirty="0" smtClean="0"/>
              <a:t>achieved SVR </a:t>
            </a:r>
            <a:r>
              <a:rPr lang="en-GB" sz="2400" dirty="0"/>
              <a:t>≥2014 were found to have a decreased odds of reinfection</a:t>
            </a:r>
          </a:p>
          <a:p>
            <a:r>
              <a:rPr lang="en-GB" sz="2400" dirty="0"/>
              <a:t>No evidence of a difference in </a:t>
            </a:r>
            <a:r>
              <a:rPr lang="en-GB" sz="2400" dirty="0" smtClean="0"/>
              <a:t>the proportion of individuals that were </a:t>
            </a:r>
            <a:r>
              <a:rPr lang="en-GB" sz="2400" dirty="0" err="1" smtClean="0"/>
              <a:t>reinfected</a:t>
            </a:r>
            <a:r>
              <a:rPr lang="en-GB" sz="2400" dirty="0" smtClean="0"/>
              <a:t> based </a:t>
            </a:r>
            <a:r>
              <a:rPr lang="en-GB" sz="2400" dirty="0"/>
              <a:t>on treatment (interferon vs </a:t>
            </a:r>
            <a:r>
              <a:rPr lang="en-GB" sz="2400" dirty="0" smtClean="0"/>
              <a:t>interferon-free DAA).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268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Discussion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Active surveillance to detect early HCV reinfection (with an offer of early treatment) is essential </a:t>
            </a:r>
          </a:p>
          <a:p>
            <a:r>
              <a:rPr lang="en-GB" sz="2400" dirty="0"/>
              <a:t>Harm reduction services </a:t>
            </a:r>
            <a:r>
              <a:rPr lang="en-GB" sz="2400" dirty="0" smtClean="0"/>
              <a:t>for PWID are </a:t>
            </a:r>
            <a:r>
              <a:rPr lang="en-GB" sz="2400" dirty="0"/>
              <a:t>crucial to reduce rates of reinfection</a:t>
            </a:r>
          </a:p>
          <a:p>
            <a:r>
              <a:rPr lang="en-GB" sz="2400" dirty="0" smtClean="0"/>
              <a:t>Reducing the rate of HCV </a:t>
            </a:r>
            <a:r>
              <a:rPr lang="en-GB" sz="2400" dirty="0"/>
              <a:t>reinfection is urgently needed to reach </a:t>
            </a:r>
            <a:r>
              <a:rPr lang="en-GB" sz="2400" dirty="0" smtClean="0"/>
              <a:t>the goal </a:t>
            </a:r>
            <a:r>
              <a:rPr lang="en-GB" sz="2400" dirty="0"/>
              <a:t>of </a:t>
            </a:r>
            <a:r>
              <a:rPr lang="en-GB" sz="2400" dirty="0" smtClean="0"/>
              <a:t>elimination by 2030, </a:t>
            </a:r>
            <a:r>
              <a:rPr lang="en-GB" sz="2400" dirty="0"/>
              <a:t>especially among marginalised </a:t>
            </a:r>
            <a:r>
              <a:rPr lang="en-GB" sz="2400" dirty="0" smtClean="0"/>
              <a:t>groups</a:t>
            </a:r>
            <a:r>
              <a:rPr lang="en-GB" sz="2400" baseline="30000" dirty="0" smtClean="0"/>
              <a:t>1</a:t>
            </a:r>
            <a:endParaRPr lang="en-GB" sz="2400" dirty="0" smtClean="0"/>
          </a:p>
          <a:p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59719"/>
            <a:ext cx="10538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30000" dirty="0" smtClean="0"/>
              <a:t>1</a:t>
            </a:r>
            <a:r>
              <a:rPr lang="en-GB" sz="1200" dirty="0"/>
              <a:t>World Health Organization (WHO). Global hepatitis report, 2017. 2017. </a:t>
            </a:r>
          </a:p>
        </p:txBody>
      </p:sp>
    </p:spTree>
    <p:extLst>
      <p:ext uri="{BB962C8B-B14F-4D97-AF65-F5344CB8AC3E}">
        <p14:creationId xmlns:p14="http://schemas.microsoft.com/office/powerpoint/2010/main" val="94180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EuroSIDA</a:t>
            </a:r>
            <a:r>
              <a:rPr lang="en-US" dirty="0"/>
              <a:t> Study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9"/>
            <a:ext cx="11836400" cy="47085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800" b="1" dirty="0"/>
              <a:t>The multi-centre study group, </a:t>
            </a:r>
            <a:r>
              <a:rPr lang="en-GB" sz="800" b="1" dirty="0" err="1"/>
              <a:t>EuroSIDA</a:t>
            </a:r>
            <a:r>
              <a:rPr lang="en-GB" sz="800" b="1" dirty="0"/>
              <a:t> (national coordinators in parenthesis).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South:</a:t>
            </a:r>
            <a:r>
              <a:rPr lang="en-GB" sz="750" dirty="0"/>
              <a:t> Argentina: (M </a:t>
            </a:r>
            <a:r>
              <a:rPr lang="en-GB" sz="750" dirty="0" err="1"/>
              <a:t>Losso</a:t>
            </a:r>
            <a:r>
              <a:rPr lang="en-GB" sz="750" dirty="0"/>
              <a:t>), M </a:t>
            </a:r>
            <a:r>
              <a:rPr lang="en-GB" sz="750" dirty="0" err="1"/>
              <a:t>Kundro</a:t>
            </a:r>
            <a:r>
              <a:rPr lang="en-GB" sz="750" dirty="0"/>
              <a:t>, Hospital JM Ramos Mejia, Buenos Aires. Greece:  (H </a:t>
            </a:r>
            <a:r>
              <a:rPr lang="en-GB" sz="750" dirty="0" err="1"/>
              <a:t>Sambatakou</a:t>
            </a:r>
            <a:r>
              <a:rPr lang="en-GB" sz="750" dirty="0"/>
              <a:t>), </a:t>
            </a:r>
            <a:r>
              <a:rPr lang="en-GB" sz="750" dirty="0" err="1"/>
              <a:t>Ippokration</a:t>
            </a:r>
            <a:r>
              <a:rPr lang="en-GB" sz="750" dirty="0"/>
              <a:t> General Hospital, Athens; G </a:t>
            </a:r>
            <a:r>
              <a:rPr lang="en-GB" sz="750" dirty="0" err="1"/>
              <a:t>Adamis</a:t>
            </a:r>
            <a:r>
              <a:rPr lang="en-GB" sz="750" dirty="0"/>
              <a:t>, N </a:t>
            </a:r>
            <a:r>
              <a:rPr lang="en-GB" sz="750" dirty="0" err="1"/>
              <a:t>Paissios</a:t>
            </a:r>
            <a:r>
              <a:rPr lang="en-GB" sz="750" dirty="0"/>
              <a:t>, Athens General Hospital "G </a:t>
            </a:r>
            <a:r>
              <a:rPr lang="en-GB" sz="750" dirty="0" err="1"/>
              <a:t>Gennimatas</a:t>
            </a:r>
            <a:r>
              <a:rPr lang="en-GB" sz="750" dirty="0"/>
              <a:t>". Israel: (L Tau), D Turner, M Burke, </a:t>
            </a:r>
            <a:r>
              <a:rPr lang="en-GB" sz="750" dirty="0" err="1"/>
              <a:t>Ichilov</a:t>
            </a:r>
            <a:r>
              <a:rPr lang="en-GB" sz="750" dirty="0"/>
              <a:t> Hospital, Tel Aviv; E </a:t>
            </a:r>
            <a:r>
              <a:rPr lang="en-GB" sz="750" dirty="0" err="1"/>
              <a:t>Shahar</a:t>
            </a:r>
            <a:r>
              <a:rPr lang="en-GB" sz="750" dirty="0"/>
              <a:t>, G Hassoun, </a:t>
            </a:r>
            <a:r>
              <a:rPr lang="en-GB" sz="750" dirty="0" err="1"/>
              <a:t>Rambam</a:t>
            </a:r>
            <a:r>
              <a:rPr lang="en-GB" sz="750" dirty="0"/>
              <a:t> Medical </a:t>
            </a:r>
            <a:r>
              <a:rPr lang="en-GB" sz="750" dirty="0" err="1"/>
              <a:t>Center</a:t>
            </a:r>
            <a:r>
              <a:rPr lang="en-GB" sz="750" dirty="0"/>
              <a:t>, Haifa; H </a:t>
            </a:r>
            <a:r>
              <a:rPr lang="en-GB" sz="750" dirty="0" err="1"/>
              <a:t>Elinav</a:t>
            </a:r>
            <a:r>
              <a:rPr lang="en-GB" sz="750" dirty="0"/>
              <a:t>, M </a:t>
            </a:r>
            <a:r>
              <a:rPr lang="en-GB" sz="750" dirty="0" err="1"/>
              <a:t>Haouzi</a:t>
            </a:r>
            <a:r>
              <a:rPr lang="en-GB" sz="750" dirty="0"/>
              <a:t>, Hadassah University Hospital, Jerusalem; D </a:t>
            </a:r>
            <a:r>
              <a:rPr lang="en-GB" sz="750" dirty="0" err="1"/>
              <a:t>Elbirt</a:t>
            </a:r>
            <a:r>
              <a:rPr lang="en-GB" sz="750" dirty="0"/>
              <a:t>, AIDS </a:t>
            </a:r>
            <a:r>
              <a:rPr lang="en-GB" sz="750" dirty="0" err="1"/>
              <a:t>Center</a:t>
            </a:r>
            <a:r>
              <a:rPr lang="en-GB" sz="750" dirty="0"/>
              <a:t> (Neve Or), Jerusalem. </a:t>
            </a:r>
            <a:r>
              <a:rPr lang="it-IT" sz="750" dirty="0"/>
              <a:t>Italy: (A D’Arminio Monforte), Istituto Di Clinica Malattie Infettive e Tropicale, Milan; R Esposito, I Mazeu, C Mussini, Università Modena, Modena; F Mazzotta, A Gabbuti, Ospedale S Maria Annunziata, Firenze; V Vullo, M Lichtner, University di Roma la Sapienza, Rome; M Zaccarelli, A Antinori, R Acinapura, M Plazzi, Istituto Nazionale Malattie Infettive Lazzaro Spallanzani, Rome; A Lazzarin, A Castagna, N Gianotti, Ospedale San Raffaele, Milan; M Galli, A Ridolfo, Osp. L. Sacco, Milan.</a:t>
            </a:r>
            <a:r>
              <a:rPr lang="pt-BR" sz="750" dirty="0"/>
              <a:t> Portugal: (A Zagalo), Hospital Santa Maria, Lisbon; K Mansinho, Hospital de Egas Moniz, Lisbon; F Maltez, Hospital Curry Cabral, Lisbon. </a:t>
            </a:r>
            <a:r>
              <a:rPr lang="en-GB" sz="750" dirty="0"/>
              <a:t> Spain: (JM Miro), JM </a:t>
            </a:r>
            <a:r>
              <a:rPr lang="en-GB" sz="750" dirty="0" err="1"/>
              <a:t>Miró</a:t>
            </a:r>
            <a:r>
              <a:rPr lang="en-GB" sz="750" dirty="0"/>
              <a:t>, M. </a:t>
            </a:r>
            <a:r>
              <a:rPr lang="en-GB" sz="750" dirty="0" err="1"/>
              <a:t>Laguno</a:t>
            </a:r>
            <a:r>
              <a:rPr lang="en-GB" sz="750" dirty="0"/>
              <a:t>, E. Martinez, F. Garcia, JL Blanco, M. Martinez-</a:t>
            </a:r>
            <a:r>
              <a:rPr lang="en-GB" sz="750" dirty="0" err="1"/>
              <a:t>Rebollar</a:t>
            </a:r>
            <a:r>
              <a:rPr lang="en-GB" sz="750" dirty="0"/>
              <a:t>, J. </a:t>
            </a:r>
            <a:r>
              <a:rPr lang="en-GB" sz="750" dirty="0" err="1"/>
              <a:t>Mallolas</a:t>
            </a:r>
            <a:r>
              <a:rPr lang="en-GB" sz="750" dirty="0"/>
              <a:t>, Hospital Clinic – IDIBAPS University of Barcelona, Barcelona; S Moreno, S. del Campo, Hospital Ramon y </a:t>
            </a:r>
            <a:r>
              <a:rPr lang="en-GB" sz="750" dirty="0" err="1"/>
              <a:t>Cajal</a:t>
            </a:r>
            <a:r>
              <a:rPr lang="en-GB" sz="750" dirty="0"/>
              <a:t>, Madrid; B </a:t>
            </a:r>
            <a:r>
              <a:rPr lang="en-GB" sz="750" dirty="0" err="1"/>
              <a:t>Clotet</a:t>
            </a:r>
            <a:r>
              <a:rPr lang="en-GB" sz="750" dirty="0"/>
              <a:t>, A </a:t>
            </a:r>
            <a:r>
              <a:rPr lang="en-GB" sz="750" dirty="0" err="1"/>
              <a:t>Jou</a:t>
            </a:r>
            <a:r>
              <a:rPr lang="en-GB" sz="750" dirty="0"/>
              <a:t>, R Paredes, J </a:t>
            </a:r>
            <a:r>
              <a:rPr lang="en-GB" sz="750" dirty="0" err="1"/>
              <a:t>Puig</a:t>
            </a:r>
            <a:r>
              <a:rPr lang="en-GB" sz="750" dirty="0"/>
              <a:t>, JM </a:t>
            </a:r>
            <a:r>
              <a:rPr lang="en-GB" sz="750" dirty="0" err="1"/>
              <a:t>Llibre</a:t>
            </a:r>
            <a:r>
              <a:rPr lang="en-GB" sz="750" dirty="0"/>
              <a:t>, JR Santos, Infectious Diseases Unit &amp; </a:t>
            </a:r>
            <a:r>
              <a:rPr lang="en-GB" sz="750" dirty="0" err="1"/>
              <a:t>IrsiCaixa</a:t>
            </a:r>
            <a:r>
              <a:rPr lang="en-GB" sz="750" dirty="0"/>
              <a:t> AIDS Research Institute, Hospital </a:t>
            </a:r>
            <a:r>
              <a:rPr lang="en-GB" sz="750" dirty="0" err="1"/>
              <a:t>germans</a:t>
            </a:r>
            <a:r>
              <a:rPr lang="en-GB" sz="750" dirty="0"/>
              <a:t> </a:t>
            </a:r>
            <a:r>
              <a:rPr lang="en-GB" sz="750" dirty="0" err="1"/>
              <a:t>Trias</a:t>
            </a:r>
            <a:r>
              <a:rPr lang="en-GB" sz="750" dirty="0"/>
              <a:t> I </a:t>
            </a:r>
            <a:r>
              <a:rPr lang="en-GB" sz="750" dirty="0" err="1"/>
              <a:t>Pujol</a:t>
            </a:r>
            <a:r>
              <a:rPr lang="en-GB" sz="750" dirty="0"/>
              <a:t>, Badalona; P Domingo, M Gutierrez, G Mateo, MA </a:t>
            </a:r>
            <a:r>
              <a:rPr lang="en-GB" sz="750" dirty="0" err="1"/>
              <a:t>Sambeat</a:t>
            </a:r>
            <a:r>
              <a:rPr lang="en-GB" sz="750" dirty="0"/>
              <a:t>, Hospital </a:t>
            </a:r>
            <a:r>
              <a:rPr lang="en-GB" sz="750" dirty="0" err="1"/>
              <a:t>Sant</a:t>
            </a:r>
            <a:r>
              <a:rPr lang="en-GB" sz="750" dirty="0"/>
              <a:t> Pau, Barcelona; JM </a:t>
            </a:r>
            <a:r>
              <a:rPr lang="en-GB" sz="750" dirty="0" err="1"/>
              <a:t>Laporte</a:t>
            </a:r>
            <a:r>
              <a:rPr lang="en-GB" sz="750" dirty="0"/>
              <a:t>, Hospital </a:t>
            </a:r>
            <a:r>
              <a:rPr lang="en-GB" sz="750" dirty="0" err="1"/>
              <a:t>Universitario</a:t>
            </a:r>
            <a:r>
              <a:rPr lang="en-GB" sz="750" dirty="0"/>
              <a:t> de Alava, Vitoria-</a:t>
            </a:r>
            <a:r>
              <a:rPr lang="en-GB" sz="750" dirty="0" err="1"/>
              <a:t>Gasteiz</a:t>
            </a:r>
            <a:r>
              <a:rPr lang="en-GB" sz="750" dirty="0"/>
              <a:t>. 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Central West:</a:t>
            </a:r>
            <a:r>
              <a:rPr lang="en-GB" sz="750" dirty="0"/>
              <a:t> Austria: B </a:t>
            </a:r>
            <a:r>
              <a:rPr lang="en-GB" sz="750" dirty="0" err="1"/>
              <a:t>Schmied</a:t>
            </a:r>
            <a:r>
              <a:rPr lang="en-GB" sz="750" dirty="0"/>
              <a:t>), Otto Wagner Hospital, Vienna; R </a:t>
            </a:r>
            <a:r>
              <a:rPr lang="en-GB" sz="750" dirty="0" err="1"/>
              <a:t>Zangerle</a:t>
            </a:r>
            <a:r>
              <a:rPr lang="en-GB" sz="750" dirty="0"/>
              <a:t>, Medical University Innsbruck, Innsbruck.  Belgium: (N </a:t>
            </a:r>
            <a:r>
              <a:rPr lang="en-GB" sz="750" dirty="0" err="1"/>
              <a:t>Clumeck</a:t>
            </a:r>
            <a:r>
              <a:rPr lang="en-GB" sz="750" dirty="0"/>
              <a:t>), S De Wit, M </a:t>
            </a:r>
            <a:r>
              <a:rPr lang="en-GB" sz="750" dirty="0" err="1"/>
              <a:t>Delforge</a:t>
            </a:r>
            <a:r>
              <a:rPr lang="en-GB" sz="750" dirty="0"/>
              <a:t>, Saint-Pierre Hospital, Brussels; E Florence, Institute of Tropical Medicine, Antwerp; L </a:t>
            </a:r>
            <a:r>
              <a:rPr lang="en-GB" sz="750" dirty="0" err="1"/>
              <a:t>Vandekerckhove</a:t>
            </a:r>
            <a:r>
              <a:rPr lang="en-GB" sz="750" dirty="0"/>
              <a:t>, University </a:t>
            </a:r>
            <a:r>
              <a:rPr lang="en-GB" sz="750" dirty="0" err="1"/>
              <a:t>Ziekenhuis</a:t>
            </a:r>
            <a:r>
              <a:rPr lang="en-GB" sz="750" dirty="0"/>
              <a:t> Gent, Gent.  France: (J-P </a:t>
            </a:r>
            <a:r>
              <a:rPr lang="en-GB" sz="750" dirty="0" err="1"/>
              <a:t>Viard</a:t>
            </a:r>
            <a:r>
              <a:rPr lang="en-GB" sz="750" dirty="0"/>
              <a:t>), </a:t>
            </a:r>
            <a:r>
              <a:rPr lang="en-GB" sz="750" dirty="0" err="1"/>
              <a:t>Hôtel-Dieu</a:t>
            </a:r>
            <a:r>
              <a:rPr lang="en-GB" sz="750" dirty="0"/>
              <a:t>, Paris; P-M Girard, Hospital Saint-Antoine, Paris; C </a:t>
            </a:r>
            <a:r>
              <a:rPr lang="en-GB" sz="750" dirty="0" err="1"/>
              <a:t>Pradier</a:t>
            </a:r>
            <a:r>
              <a:rPr lang="en-GB" sz="750" dirty="0"/>
              <a:t>, E </a:t>
            </a:r>
            <a:r>
              <a:rPr lang="en-GB" sz="750" dirty="0" err="1"/>
              <a:t>Fontas</a:t>
            </a:r>
            <a:r>
              <a:rPr lang="en-GB" sz="750" dirty="0"/>
              <a:t>, </a:t>
            </a:r>
            <a:r>
              <a:rPr lang="en-GB" sz="750" dirty="0" err="1"/>
              <a:t>Hôpital</a:t>
            </a:r>
            <a:r>
              <a:rPr lang="en-GB" sz="750" dirty="0"/>
              <a:t> de </a:t>
            </a:r>
            <a:r>
              <a:rPr lang="en-GB" sz="750" dirty="0" err="1"/>
              <a:t>l'Archet</a:t>
            </a:r>
            <a:r>
              <a:rPr lang="en-GB" sz="750" dirty="0"/>
              <a:t>, Nice; C </a:t>
            </a:r>
            <a:r>
              <a:rPr lang="en-GB" sz="750" dirty="0" err="1"/>
              <a:t>Duvivier</a:t>
            </a:r>
            <a:r>
              <a:rPr lang="en-GB" sz="750" dirty="0"/>
              <a:t>, </a:t>
            </a:r>
            <a:r>
              <a:rPr lang="en-GB" sz="750" dirty="0" err="1"/>
              <a:t>Hôpital</a:t>
            </a:r>
            <a:r>
              <a:rPr lang="en-GB" sz="750" dirty="0"/>
              <a:t> Necker-</a:t>
            </a:r>
            <a:r>
              <a:rPr lang="en-GB" sz="750" dirty="0" err="1"/>
              <a:t>Enfants</a:t>
            </a:r>
            <a:r>
              <a:rPr lang="en-GB" sz="750" dirty="0"/>
              <a:t> </a:t>
            </a:r>
            <a:r>
              <a:rPr lang="en-GB" sz="750" dirty="0" err="1"/>
              <a:t>Malades</a:t>
            </a:r>
            <a:r>
              <a:rPr lang="en-GB" sz="750" dirty="0"/>
              <a:t>, Paris. Germany: (J Rockstroh), </a:t>
            </a:r>
            <a:r>
              <a:rPr lang="en-GB" sz="750" dirty="0" err="1"/>
              <a:t>Universitäts</a:t>
            </a:r>
            <a:r>
              <a:rPr lang="en-GB" sz="750" dirty="0"/>
              <a:t> </a:t>
            </a:r>
            <a:r>
              <a:rPr lang="en-GB" sz="750" dirty="0" err="1"/>
              <a:t>Klinik</a:t>
            </a:r>
            <a:r>
              <a:rPr lang="en-GB" sz="750" dirty="0"/>
              <a:t> Bonn; G Behrens, </a:t>
            </a:r>
            <a:r>
              <a:rPr lang="en-GB" sz="750" dirty="0" err="1"/>
              <a:t>Medizinische</a:t>
            </a:r>
            <a:r>
              <a:rPr lang="en-GB" sz="750" dirty="0"/>
              <a:t> </a:t>
            </a:r>
            <a:r>
              <a:rPr lang="en-GB" sz="750" dirty="0" err="1"/>
              <a:t>Hochschule</a:t>
            </a:r>
            <a:r>
              <a:rPr lang="en-GB" sz="750" dirty="0"/>
              <a:t> Hannover; O </a:t>
            </a:r>
            <a:r>
              <a:rPr lang="en-GB" sz="750" dirty="0" err="1"/>
              <a:t>Degen</a:t>
            </a:r>
            <a:r>
              <a:rPr lang="en-GB" sz="750" dirty="0"/>
              <a:t>, University Medical </a:t>
            </a:r>
            <a:r>
              <a:rPr lang="en-GB" sz="750" dirty="0" err="1"/>
              <a:t>Center</a:t>
            </a:r>
            <a:r>
              <a:rPr lang="en-GB" sz="750" dirty="0"/>
              <a:t> Hamburg-Eppendorf, Infectious Diseases Unit, Hamburg; HJ </a:t>
            </a:r>
            <a:r>
              <a:rPr lang="en-GB" sz="750" dirty="0" err="1"/>
              <a:t>Stellbrink</a:t>
            </a:r>
            <a:r>
              <a:rPr lang="en-GB" sz="750" dirty="0"/>
              <a:t>, IPM Study </a:t>
            </a:r>
            <a:r>
              <a:rPr lang="en-GB" sz="750" dirty="0" err="1"/>
              <a:t>Center</a:t>
            </a:r>
            <a:r>
              <a:rPr lang="en-GB" sz="750" dirty="0"/>
              <a:t>, Hamburg; C Stefan, JW Goethe University Hospital, Frankfurt; J </a:t>
            </a:r>
            <a:r>
              <a:rPr lang="en-GB" sz="750" dirty="0" err="1"/>
              <a:t>Bogner</a:t>
            </a:r>
            <a:r>
              <a:rPr lang="en-GB" sz="750" dirty="0"/>
              <a:t>, </a:t>
            </a:r>
            <a:r>
              <a:rPr lang="en-GB" sz="750" dirty="0" err="1"/>
              <a:t>Medizinische</a:t>
            </a:r>
            <a:r>
              <a:rPr lang="en-GB" sz="750" dirty="0"/>
              <a:t> </a:t>
            </a:r>
            <a:r>
              <a:rPr lang="en-GB" sz="750" dirty="0" err="1"/>
              <a:t>Poliklinik</a:t>
            </a:r>
            <a:r>
              <a:rPr lang="en-GB" sz="750" dirty="0"/>
              <a:t>, Munich; G. </a:t>
            </a:r>
            <a:r>
              <a:rPr lang="en-GB" sz="750" dirty="0" err="1"/>
              <a:t>Fätkenheuer</a:t>
            </a:r>
            <a:r>
              <a:rPr lang="en-GB" sz="750" dirty="0"/>
              <a:t>, </a:t>
            </a:r>
            <a:r>
              <a:rPr lang="en-GB" sz="750" dirty="0" err="1"/>
              <a:t>Universität</a:t>
            </a:r>
            <a:r>
              <a:rPr lang="en-GB" sz="750" dirty="0"/>
              <a:t> Köln, Cologne.  Luxembourg: (T </a:t>
            </a:r>
            <a:r>
              <a:rPr lang="en-GB" sz="750" dirty="0" err="1"/>
              <a:t>Staub</a:t>
            </a:r>
            <a:r>
              <a:rPr lang="en-GB" sz="750" dirty="0"/>
              <a:t>), R Hemmer, Centre </a:t>
            </a:r>
            <a:r>
              <a:rPr lang="en-GB" sz="750" dirty="0" err="1"/>
              <a:t>Hospitalier</a:t>
            </a:r>
            <a:r>
              <a:rPr lang="en-GB" sz="750" dirty="0"/>
              <a:t>, Luxembourg.  Switzerland: (A </a:t>
            </a:r>
            <a:r>
              <a:rPr lang="en-GB" sz="750" dirty="0" err="1"/>
              <a:t>Scherrer</a:t>
            </a:r>
            <a:r>
              <a:rPr lang="en-GB" sz="750" dirty="0"/>
              <a:t>), R Weber, University Hospital Zurich; M </a:t>
            </a:r>
            <a:r>
              <a:rPr lang="en-GB" sz="750" dirty="0" err="1"/>
              <a:t>Cavassini</a:t>
            </a:r>
            <a:r>
              <a:rPr lang="en-GB" sz="750" dirty="0"/>
              <a:t>, University Hospital Lausanne; A </a:t>
            </a:r>
            <a:r>
              <a:rPr lang="en-GB" sz="750" dirty="0" err="1"/>
              <a:t>Calmy</a:t>
            </a:r>
            <a:r>
              <a:rPr lang="en-GB" sz="750" dirty="0"/>
              <a:t>, University Hospital Geneva; H </a:t>
            </a:r>
            <a:r>
              <a:rPr lang="en-GB" sz="750" dirty="0" err="1"/>
              <a:t>Furrer</a:t>
            </a:r>
            <a:r>
              <a:rPr lang="en-GB" sz="750" dirty="0"/>
              <a:t>, University Hospital Bern; M </a:t>
            </a:r>
            <a:r>
              <a:rPr lang="en-GB" sz="750" dirty="0" err="1"/>
              <a:t>Battegay</a:t>
            </a:r>
            <a:r>
              <a:rPr lang="en-GB" sz="750" dirty="0"/>
              <a:t>, University Hospital Basel; P </a:t>
            </a:r>
            <a:r>
              <a:rPr lang="en-GB" sz="750" dirty="0" err="1"/>
              <a:t>Schmid</a:t>
            </a:r>
            <a:r>
              <a:rPr lang="en-GB" sz="750" dirty="0"/>
              <a:t>, Cantonal Hospital St. </a:t>
            </a:r>
            <a:r>
              <a:rPr lang="en-GB" sz="750" dirty="0" err="1"/>
              <a:t>Gallen</a:t>
            </a:r>
            <a:r>
              <a:rPr lang="en-GB" sz="750" dirty="0"/>
              <a:t>.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North:</a:t>
            </a:r>
            <a:r>
              <a:rPr lang="en-GB" sz="750" dirty="0"/>
              <a:t> Denmark: G </a:t>
            </a:r>
            <a:r>
              <a:rPr lang="en-GB" sz="750" dirty="0" err="1"/>
              <a:t>Kronborg</a:t>
            </a:r>
            <a:r>
              <a:rPr lang="en-GB" sz="750" dirty="0"/>
              <a:t>, T Benfield, </a:t>
            </a:r>
            <a:r>
              <a:rPr lang="en-GB" sz="750" dirty="0" err="1"/>
              <a:t>Hvidovre</a:t>
            </a:r>
            <a:r>
              <a:rPr lang="en-GB" sz="750" dirty="0"/>
              <a:t> Hospital, Copenhagen; J </a:t>
            </a:r>
            <a:r>
              <a:rPr lang="en-GB" sz="750" dirty="0" err="1"/>
              <a:t>Gerstoft</a:t>
            </a:r>
            <a:r>
              <a:rPr lang="en-GB" sz="750" dirty="0"/>
              <a:t>, T </a:t>
            </a:r>
            <a:r>
              <a:rPr lang="en-GB" sz="750" dirty="0" err="1"/>
              <a:t>Katzenstein</a:t>
            </a:r>
            <a:r>
              <a:rPr lang="en-GB" sz="750" dirty="0"/>
              <a:t>, </a:t>
            </a:r>
            <a:r>
              <a:rPr lang="en-GB" sz="750" dirty="0" err="1"/>
              <a:t>Rigshospitalet</a:t>
            </a:r>
            <a:r>
              <a:rPr lang="en-GB" sz="750" dirty="0"/>
              <a:t>, Copenhagen; C Pedersen, IS Johansen, Odense University Hospital, Odense; L </a:t>
            </a:r>
            <a:r>
              <a:rPr lang="en-GB" sz="750" dirty="0" err="1"/>
              <a:t>Ostergaard</a:t>
            </a:r>
            <a:r>
              <a:rPr lang="en-GB" sz="750" dirty="0"/>
              <a:t>, </a:t>
            </a:r>
            <a:r>
              <a:rPr lang="en-GB" sz="750" dirty="0" err="1"/>
              <a:t>Skejby</a:t>
            </a:r>
            <a:r>
              <a:rPr lang="en-GB" sz="750" dirty="0"/>
              <a:t> Hospital, Aarhus, L Wiese, NF Moller, </a:t>
            </a:r>
            <a:r>
              <a:rPr lang="en-GB" sz="750" dirty="0" err="1"/>
              <a:t>Sjællands</a:t>
            </a:r>
            <a:r>
              <a:rPr lang="en-GB" sz="750" dirty="0"/>
              <a:t> </a:t>
            </a:r>
            <a:r>
              <a:rPr lang="en-GB" sz="750" dirty="0" err="1"/>
              <a:t>Universitetshospital</a:t>
            </a:r>
            <a:r>
              <a:rPr lang="en-GB" sz="750" dirty="0"/>
              <a:t>, Roskilde; L N Nielsen, </a:t>
            </a:r>
            <a:r>
              <a:rPr lang="en-GB" sz="750" dirty="0" err="1"/>
              <a:t>Hillerod</a:t>
            </a:r>
            <a:r>
              <a:rPr lang="en-GB" sz="750" dirty="0"/>
              <a:t> Hospital, </a:t>
            </a:r>
            <a:r>
              <a:rPr lang="en-GB" sz="750" dirty="0" err="1"/>
              <a:t>Hillerod</a:t>
            </a:r>
            <a:r>
              <a:rPr lang="en-GB" sz="750" dirty="0"/>
              <a:t>. Finland: (I Aho), Helsinki University Hospital, Helsinki.  Iceland: (M </a:t>
            </a:r>
            <a:r>
              <a:rPr lang="en-GB" sz="750" dirty="0" err="1"/>
              <a:t>Gottfredsson</a:t>
            </a:r>
            <a:r>
              <a:rPr lang="en-GB" sz="750" dirty="0"/>
              <a:t>), </a:t>
            </a:r>
            <a:r>
              <a:rPr lang="en-GB" sz="750" dirty="0" err="1"/>
              <a:t>Landspitali</a:t>
            </a:r>
            <a:r>
              <a:rPr lang="en-GB" sz="750" dirty="0"/>
              <a:t> University Hospital, Reykjavik. Ireland: (C Kelly), St. James's Hospital, Dublin. </a:t>
            </a:r>
            <a:r>
              <a:rPr lang="nl-NL" sz="750" dirty="0"/>
              <a:t>Netherlands: (P Reiss), Academisch Medisch Centrum bij de Universiteit van Amsterdam, Amsterdam.</a:t>
            </a:r>
            <a:r>
              <a:rPr lang="en-GB" sz="750" dirty="0"/>
              <a:t> Norway: (DH </a:t>
            </a:r>
            <a:r>
              <a:rPr lang="en-GB" sz="750" dirty="0" err="1"/>
              <a:t>Reikvam</a:t>
            </a:r>
            <a:r>
              <a:rPr lang="en-GB" sz="750" dirty="0"/>
              <a:t>), A </a:t>
            </a:r>
            <a:r>
              <a:rPr lang="en-GB" sz="750" dirty="0" err="1"/>
              <a:t>Maeland</a:t>
            </a:r>
            <a:r>
              <a:rPr lang="en-GB" sz="750" dirty="0"/>
              <a:t>, J </a:t>
            </a:r>
            <a:r>
              <a:rPr lang="en-GB" sz="750" dirty="0" err="1"/>
              <a:t>Bruun</a:t>
            </a:r>
            <a:r>
              <a:rPr lang="en-GB" sz="750" dirty="0"/>
              <a:t>, Oslo University Hospital, </a:t>
            </a:r>
            <a:r>
              <a:rPr lang="en-GB" sz="750" dirty="0" err="1"/>
              <a:t>Ullevaal</a:t>
            </a:r>
            <a:r>
              <a:rPr lang="en-GB" sz="750" dirty="0"/>
              <a:t>. Sweden:  (K Falconer), A </a:t>
            </a:r>
            <a:r>
              <a:rPr lang="en-GB" sz="750" dirty="0" err="1"/>
              <a:t>Thalme</a:t>
            </a:r>
            <a:r>
              <a:rPr lang="en-GB" sz="750" dirty="0"/>
              <a:t>, A </a:t>
            </a:r>
            <a:r>
              <a:rPr lang="en-GB" sz="750" dirty="0" err="1"/>
              <a:t>Sonnerborg</a:t>
            </a:r>
            <a:r>
              <a:rPr lang="en-GB" sz="750" dirty="0"/>
              <a:t>, </a:t>
            </a:r>
            <a:r>
              <a:rPr lang="en-GB" sz="750" dirty="0" err="1"/>
              <a:t>Karolinska</a:t>
            </a:r>
            <a:r>
              <a:rPr lang="en-GB" sz="750" dirty="0"/>
              <a:t> University Hospital, Stockholm; CJ </a:t>
            </a:r>
            <a:r>
              <a:rPr lang="en-GB" sz="750" dirty="0" err="1"/>
              <a:t>Treutiger</a:t>
            </a:r>
            <a:r>
              <a:rPr lang="en-GB" sz="750" dirty="0"/>
              <a:t>, </a:t>
            </a:r>
            <a:r>
              <a:rPr lang="en-GB" sz="750" dirty="0" err="1"/>
              <a:t>Venhälsan-Sodersjukhuset</a:t>
            </a:r>
            <a:r>
              <a:rPr lang="en-GB" sz="750" dirty="0"/>
              <a:t>, Stockholm; L </a:t>
            </a:r>
            <a:r>
              <a:rPr lang="en-GB" sz="750" dirty="0" err="1"/>
              <a:t>Flamholc</a:t>
            </a:r>
            <a:r>
              <a:rPr lang="en-GB" sz="750" dirty="0"/>
              <a:t>, Malmö University Hospital, Malmö. United </a:t>
            </a:r>
            <a:r>
              <a:rPr lang="en-GB" sz="750" dirty="0" err="1"/>
              <a:t>Kingdom:A</a:t>
            </a:r>
            <a:r>
              <a:rPr lang="en-GB" sz="750" dirty="0"/>
              <a:t> Milinkovic, St. Stephen's Clinic, Chelsea and Westminster Hospital, London; AM Johnson, E Simons, S Edwards, Mortimer Market Centre, London; A Phillips, MA Johnson, A Mocroft, Royal Free and University College Medical School, London (Royal Free Campus); C </a:t>
            </a:r>
            <a:r>
              <a:rPr lang="en-GB" sz="750" dirty="0" err="1"/>
              <a:t>Orkin</a:t>
            </a:r>
            <a:r>
              <a:rPr lang="en-GB" sz="750" dirty="0"/>
              <a:t>, Royal London Hospital, London; A Winston, Imperial College School of Medicine at St. Mary's, London; A Clarke, Royal Sussex County Hospital, Brighton; C </a:t>
            </a:r>
            <a:r>
              <a:rPr lang="en-GB" sz="750" dirty="0" err="1"/>
              <a:t>Leen</a:t>
            </a:r>
            <a:r>
              <a:rPr lang="en-GB" sz="750" dirty="0"/>
              <a:t>, Western General Hospital, Edinburgh.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Central East:</a:t>
            </a:r>
            <a:r>
              <a:rPr lang="en-GB" sz="750" dirty="0"/>
              <a:t> Bosnia-Herzegovina: (V </a:t>
            </a:r>
            <a:r>
              <a:rPr lang="en-GB" sz="750" dirty="0" err="1"/>
              <a:t>Hadziosmanovic</a:t>
            </a:r>
            <a:r>
              <a:rPr lang="en-GB" sz="750" dirty="0"/>
              <a:t>), </a:t>
            </a:r>
            <a:r>
              <a:rPr lang="en-GB" sz="750" dirty="0" err="1"/>
              <a:t>Klinicki</a:t>
            </a:r>
            <a:r>
              <a:rPr lang="en-GB" sz="750" dirty="0"/>
              <a:t> </a:t>
            </a:r>
            <a:r>
              <a:rPr lang="en-GB" sz="750" dirty="0" err="1"/>
              <a:t>Centar</a:t>
            </a:r>
            <a:r>
              <a:rPr lang="en-GB" sz="750" dirty="0"/>
              <a:t> </a:t>
            </a:r>
            <a:r>
              <a:rPr lang="en-GB" sz="750" dirty="0" err="1"/>
              <a:t>Univerziteta</a:t>
            </a:r>
            <a:r>
              <a:rPr lang="en-GB" sz="750" dirty="0"/>
              <a:t> Sarajevo, Sarajevo. Croatia: (J Begovac), University Hospital of Infectious Diseases, Zagreb. Czech Republic: (L Machala), D </a:t>
            </a:r>
            <a:r>
              <a:rPr lang="en-GB" sz="750" dirty="0" err="1"/>
              <a:t>Jilich</a:t>
            </a:r>
            <a:r>
              <a:rPr lang="en-GB" sz="750" dirty="0"/>
              <a:t>, Faculty Hospital </a:t>
            </a:r>
            <a:r>
              <a:rPr lang="en-GB" sz="750" dirty="0" err="1"/>
              <a:t>Bulovka</a:t>
            </a:r>
            <a:r>
              <a:rPr lang="en-GB" sz="750" dirty="0"/>
              <a:t>, Prague; D </a:t>
            </a:r>
            <a:r>
              <a:rPr lang="en-GB" sz="750" dirty="0" err="1"/>
              <a:t>Sedlacek</a:t>
            </a:r>
            <a:r>
              <a:rPr lang="en-GB" sz="750" dirty="0"/>
              <a:t>, Charles University Hospital, Plzen.  Hungary: (J </a:t>
            </a:r>
            <a:r>
              <a:rPr lang="en-GB" sz="750" dirty="0" err="1"/>
              <a:t>Szlávik</a:t>
            </a:r>
            <a:r>
              <a:rPr lang="en-GB" sz="750" dirty="0"/>
              <a:t>), </a:t>
            </a:r>
            <a:r>
              <a:rPr lang="en-GB" sz="750" dirty="0" err="1"/>
              <a:t>Szent</a:t>
            </a:r>
            <a:r>
              <a:rPr lang="en-GB" sz="750" dirty="0"/>
              <a:t> </a:t>
            </a:r>
            <a:r>
              <a:rPr lang="en-GB" sz="750" dirty="0" err="1"/>
              <a:t>Lásló</a:t>
            </a:r>
            <a:r>
              <a:rPr lang="en-GB" sz="750" dirty="0"/>
              <a:t> Hospital, Budapest. Poland: (B </a:t>
            </a:r>
            <a:r>
              <a:rPr lang="en-GB" sz="750" dirty="0" err="1"/>
              <a:t>Knysz</a:t>
            </a:r>
            <a:r>
              <a:rPr lang="en-GB" sz="750" dirty="0"/>
              <a:t>), J </a:t>
            </a:r>
            <a:r>
              <a:rPr lang="en-GB" sz="750" dirty="0" err="1"/>
              <a:t>Gasiorowski</a:t>
            </a:r>
            <a:r>
              <a:rPr lang="en-GB" sz="750" dirty="0"/>
              <a:t>, M Inglot, Medical University, Wroclaw; E </a:t>
            </a:r>
            <a:r>
              <a:rPr lang="en-GB" sz="750" dirty="0" err="1"/>
              <a:t>Bakowska</a:t>
            </a:r>
            <a:r>
              <a:rPr lang="en-GB" sz="750" dirty="0"/>
              <a:t>, Centrum </a:t>
            </a:r>
            <a:r>
              <a:rPr lang="en-GB" sz="750" dirty="0" err="1"/>
              <a:t>Diagnostyki</a:t>
            </a:r>
            <a:r>
              <a:rPr lang="en-GB" sz="750" dirty="0"/>
              <a:t> </a:t>
            </a:r>
            <a:r>
              <a:rPr lang="en-GB" sz="750" dirty="0" err="1"/>
              <a:t>i</a:t>
            </a:r>
            <a:r>
              <a:rPr lang="en-GB" sz="750" dirty="0"/>
              <a:t> </a:t>
            </a:r>
            <a:r>
              <a:rPr lang="en-GB" sz="750" dirty="0" err="1"/>
              <a:t>Terapii</a:t>
            </a:r>
            <a:r>
              <a:rPr lang="en-GB" sz="750" dirty="0"/>
              <a:t> AIDS, Warsaw; R </a:t>
            </a:r>
            <a:r>
              <a:rPr lang="en-GB" sz="750" dirty="0" err="1"/>
              <a:t>Flisiak</a:t>
            </a:r>
            <a:r>
              <a:rPr lang="en-GB" sz="750" dirty="0"/>
              <a:t>,  A </a:t>
            </a:r>
            <a:r>
              <a:rPr lang="en-GB" sz="750" dirty="0" err="1"/>
              <a:t>Grzeszczuk</a:t>
            </a:r>
            <a:r>
              <a:rPr lang="en-GB" sz="750" dirty="0"/>
              <a:t>, Medical University, Bialystok; M </a:t>
            </a:r>
            <a:r>
              <a:rPr lang="en-GB" sz="750" dirty="0" err="1"/>
              <a:t>Parczewski</a:t>
            </a:r>
            <a:r>
              <a:rPr lang="en-GB" sz="750" dirty="0"/>
              <a:t>, K </a:t>
            </a:r>
            <a:r>
              <a:rPr lang="en-GB" sz="750" dirty="0" err="1"/>
              <a:t>Maciejewska</a:t>
            </a:r>
            <a:r>
              <a:rPr lang="en-GB" sz="750" dirty="0"/>
              <a:t>, B </a:t>
            </a:r>
            <a:r>
              <a:rPr lang="en-GB" sz="750" dirty="0" err="1"/>
              <a:t>Aksak</a:t>
            </a:r>
            <a:r>
              <a:rPr lang="en-GB" sz="750" dirty="0"/>
              <a:t>-Was, Medical </a:t>
            </a:r>
            <a:r>
              <a:rPr lang="en-GB" sz="750" dirty="0" err="1"/>
              <a:t>Univesity</a:t>
            </a:r>
            <a:r>
              <a:rPr lang="en-GB" sz="750" dirty="0"/>
              <a:t>, Szczecin; M </a:t>
            </a:r>
            <a:r>
              <a:rPr lang="en-GB" sz="750" dirty="0" err="1"/>
              <a:t>Beniowski</a:t>
            </a:r>
            <a:r>
              <a:rPr lang="en-GB" sz="750" dirty="0"/>
              <a:t>, E </a:t>
            </a:r>
            <a:r>
              <a:rPr lang="en-GB" sz="750" dirty="0" err="1"/>
              <a:t>Mularska</a:t>
            </a:r>
            <a:r>
              <a:rPr lang="en-GB" sz="750" dirty="0"/>
              <a:t>, </a:t>
            </a:r>
            <a:r>
              <a:rPr lang="en-GB" sz="750" dirty="0" err="1"/>
              <a:t>Osrodek</a:t>
            </a:r>
            <a:r>
              <a:rPr lang="en-GB" sz="750" dirty="0"/>
              <a:t> </a:t>
            </a:r>
            <a:r>
              <a:rPr lang="en-GB" sz="750" dirty="0" err="1"/>
              <a:t>Diagnostyki</a:t>
            </a:r>
            <a:r>
              <a:rPr lang="en-GB" sz="750" dirty="0"/>
              <a:t> </a:t>
            </a:r>
            <a:r>
              <a:rPr lang="en-GB" sz="750" dirty="0" err="1"/>
              <a:t>i</a:t>
            </a:r>
            <a:r>
              <a:rPr lang="en-GB" sz="750" dirty="0"/>
              <a:t> </a:t>
            </a:r>
            <a:r>
              <a:rPr lang="en-GB" sz="750" dirty="0" err="1"/>
              <a:t>Terapii</a:t>
            </a:r>
            <a:r>
              <a:rPr lang="en-GB" sz="750" dirty="0"/>
              <a:t> AIDS, Chorzow; T </a:t>
            </a:r>
            <a:r>
              <a:rPr lang="en-GB" sz="750" dirty="0" err="1"/>
              <a:t>Smiatacz</a:t>
            </a:r>
            <a:r>
              <a:rPr lang="en-GB" sz="750" dirty="0"/>
              <a:t>, M </a:t>
            </a:r>
            <a:r>
              <a:rPr lang="en-GB" sz="750" dirty="0" err="1"/>
              <a:t>Gensing</a:t>
            </a:r>
            <a:r>
              <a:rPr lang="en-GB" sz="750" dirty="0"/>
              <a:t>, Medical University, Gdansk; E </a:t>
            </a:r>
            <a:r>
              <a:rPr lang="en-GB" sz="750" dirty="0" err="1"/>
              <a:t>Jablonowska</a:t>
            </a:r>
            <a:r>
              <a:rPr lang="en-GB" sz="750" dirty="0"/>
              <a:t>, J </a:t>
            </a:r>
            <a:r>
              <a:rPr lang="en-GB" sz="750" dirty="0" err="1"/>
              <a:t>Kamerys</a:t>
            </a:r>
            <a:r>
              <a:rPr lang="en-GB" sz="750" dirty="0"/>
              <a:t>, K </a:t>
            </a:r>
            <a:r>
              <a:rPr lang="en-GB" sz="750" dirty="0" err="1"/>
              <a:t>Wojcik</a:t>
            </a:r>
            <a:r>
              <a:rPr lang="en-GB" sz="750" dirty="0"/>
              <a:t>, </a:t>
            </a:r>
            <a:r>
              <a:rPr lang="en-GB" sz="750" dirty="0" err="1"/>
              <a:t>Wojewodzki</a:t>
            </a:r>
            <a:r>
              <a:rPr lang="en-GB" sz="750" dirty="0"/>
              <a:t> </a:t>
            </a:r>
            <a:r>
              <a:rPr lang="en-GB" sz="750" dirty="0" err="1"/>
              <a:t>Szpital</a:t>
            </a:r>
            <a:r>
              <a:rPr lang="en-GB" sz="750" dirty="0"/>
              <a:t> </a:t>
            </a:r>
            <a:r>
              <a:rPr lang="en-GB" sz="750" dirty="0" err="1"/>
              <a:t>Specjalistyczny</a:t>
            </a:r>
            <a:r>
              <a:rPr lang="en-GB" sz="750" dirty="0"/>
              <a:t>, Lodz; I </a:t>
            </a:r>
            <a:r>
              <a:rPr lang="en-GB" sz="750" dirty="0" err="1"/>
              <a:t>Mozer-Lisewska</a:t>
            </a:r>
            <a:r>
              <a:rPr lang="en-GB" sz="750" dirty="0"/>
              <a:t>, B </a:t>
            </a:r>
            <a:r>
              <a:rPr lang="en-GB" sz="750" dirty="0" err="1"/>
              <a:t>Rozplochowski</a:t>
            </a:r>
            <a:r>
              <a:rPr lang="en-GB" sz="750" dirty="0"/>
              <a:t>, Poznan University of Medical Sciences, Poznan. Romania: (R </a:t>
            </a:r>
            <a:r>
              <a:rPr lang="en-GB" sz="750" dirty="0" err="1"/>
              <a:t>Radoi</a:t>
            </a:r>
            <a:r>
              <a:rPr lang="en-GB" sz="750" dirty="0"/>
              <a:t>), C Oprea, Carol Davila University of Medicine and Pharmacy Bucharest, Victor Babes Clinical Hospital for Infectious and Tropical Diseases, Bucharest. Serbia: (G </a:t>
            </a:r>
            <a:r>
              <a:rPr lang="en-GB" sz="750" dirty="0" err="1"/>
              <a:t>Dragovic</a:t>
            </a:r>
            <a:r>
              <a:rPr lang="en-GB" sz="750" dirty="0"/>
              <a:t>), The Institute for Infectious and Tropical Diseases, Belgrade. Slovenia: (J </a:t>
            </a:r>
            <a:r>
              <a:rPr lang="en-GB" sz="750" dirty="0" err="1"/>
              <a:t>Tomazic</a:t>
            </a:r>
            <a:r>
              <a:rPr lang="en-GB" sz="750" dirty="0"/>
              <a:t>), University Clinical Centre Ljubljana, Ljubljana. </a:t>
            </a:r>
          </a:p>
          <a:p>
            <a:pPr marL="0" indent="0" fontAlgn="base">
              <a:spcBef>
                <a:spcPts val="225"/>
              </a:spcBef>
              <a:buNone/>
            </a:pPr>
            <a:r>
              <a:rPr lang="en-GB" sz="750" u="sng" dirty="0"/>
              <a:t>East:</a:t>
            </a:r>
            <a:r>
              <a:rPr lang="en-GB" sz="750" dirty="0"/>
              <a:t> Belarus: (I </a:t>
            </a:r>
            <a:r>
              <a:rPr lang="en-GB" sz="750" dirty="0" err="1"/>
              <a:t>Karpov</a:t>
            </a:r>
            <a:r>
              <a:rPr lang="en-GB" sz="750" dirty="0"/>
              <a:t>), A </a:t>
            </a:r>
            <a:r>
              <a:rPr lang="en-GB" sz="750" dirty="0" err="1"/>
              <a:t>Vassilenko</a:t>
            </a:r>
            <a:r>
              <a:rPr lang="en-GB" sz="750" dirty="0"/>
              <a:t>, Belarus State Medical University, Minsk, VM </a:t>
            </a:r>
            <a:r>
              <a:rPr lang="en-GB" sz="750" dirty="0" err="1"/>
              <a:t>Mitsura</a:t>
            </a:r>
            <a:r>
              <a:rPr lang="en-GB" sz="750" dirty="0"/>
              <a:t>, Gomel State Medical University, Gomel; D </a:t>
            </a:r>
            <a:r>
              <a:rPr lang="en-GB" sz="750" dirty="0" err="1"/>
              <a:t>Paduto</a:t>
            </a:r>
            <a:r>
              <a:rPr lang="en-GB" sz="750" dirty="0"/>
              <a:t>, Regional AIDS Centre, </a:t>
            </a:r>
            <a:r>
              <a:rPr lang="en-GB" sz="750" dirty="0" err="1"/>
              <a:t>Svetlogorsk</a:t>
            </a:r>
            <a:r>
              <a:rPr lang="en-GB" sz="750" dirty="0"/>
              <a:t>. Estonia: (K </a:t>
            </a:r>
            <a:r>
              <a:rPr lang="en-GB" sz="750" dirty="0" err="1"/>
              <a:t>Zilmer</a:t>
            </a:r>
            <a:r>
              <a:rPr lang="en-GB" sz="750" dirty="0"/>
              <a:t>), West-Tallinn Central Hospital, Tallinn; </a:t>
            </a:r>
            <a:r>
              <a:rPr lang="en-GB" sz="750" dirty="0" err="1"/>
              <a:t>Jelena</a:t>
            </a:r>
            <a:r>
              <a:rPr lang="en-GB" sz="750" dirty="0"/>
              <a:t> </a:t>
            </a:r>
            <a:r>
              <a:rPr lang="en-GB" sz="750" dirty="0" err="1"/>
              <a:t>Smidt</a:t>
            </a:r>
            <a:r>
              <a:rPr lang="en-GB" sz="750" dirty="0"/>
              <a:t>, </a:t>
            </a:r>
            <a:r>
              <a:rPr lang="en-GB" sz="750" dirty="0" err="1"/>
              <a:t>Nakkusosakond</a:t>
            </a:r>
            <a:r>
              <a:rPr lang="en-GB" sz="750" dirty="0"/>
              <a:t> </a:t>
            </a:r>
            <a:r>
              <a:rPr lang="en-GB" sz="750" dirty="0" err="1"/>
              <a:t>Siseklinik</a:t>
            </a:r>
            <a:r>
              <a:rPr lang="en-GB" sz="750" dirty="0"/>
              <a:t>, </a:t>
            </a:r>
            <a:r>
              <a:rPr lang="en-GB" sz="750" dirty="0" err="1"/>
              <a:t>Kohtla-Järve</a:t>
            </a:r>
            <a:r>
              <a:rPr lang="en-GB" sz="750" dirty="0"/>
              <a:t>.  Georgia: (N Chkhartishvili) Infectious Diseases, AIDS &amp; Clinical Immunology Research </a:t>
            </a:r>
            <a:r>
              <a:rPr lang="en-GB" sz="750" dirty="0" err="1"/>
              <a:t>Center</a:t>
            </a:r>
            <a:r>
              <a:rPr lang="en-GB" sz="750" dirty="0"/>
              <a:t>, Tbilisi. Latvia: (B </a:t>
            </a:r>
            <a:r>
              <a:rPr lang="en-GB" sz="750" dirty="0" err="1"/>
              <a:t>Rozentale</a:t>
            </a:r>
            <a:r>
              <a:rPr lang="en-GB" sz="750" dirty="0"/>
              <a:t>), </a:t>
            </a:r>
            <a:r>
              <a:rPr lang="en-GB" sz="750" dirty="0" err="1"/>
              <a:t>Infectology</a:t>
            </a:r>
            <a:r>
              <a:rPr lang="en-GB" sz="750" dirty="0"/>
              <a:t> Centre of Latvia, Riga. Lithuania: (V </a:t>
            </a:r>
            <a:r>
              <a:rPr lang="en-GB" sz="750" dirty="0" err="1"/>
              <a:t>Uzdaviniene</a:t>
            </a:r>
            <a:r>
              <a:rPr lang="en-GB" sz="750" dirty="0"/>
              <a:t>) Vilnius University Hospital </a:t>
            </a:r>
            <a:r>
              <a:rPr lang="en-GB" sz="750" dirty="0" err="1"/>
              <a:t>Santaros</a:t>
            </a:r>
            <a:r>
              <a:rPr lang="en-GB" sz="750" dirty="0"/>
              <a:t> </a:t>
            </a:r>
            <a:r>
              <a:rPr lang="en-GB" sz="750" dirty="0" err="1"/>
              <a:t>Klinikos</a:t>
            </a:r>
            <a:r>
              <a:rPr lang="en-GB" sz="750" dirty="0"/>
              <a:t>, Vilnius; R Matulionyte, Centro </a:t>
            </a:r>
            <a:r>
              <a:rPr lang="en-GB" sz="750" dirty="0" err="1"/>
              <a:t>poliklinika</a:t>
            </a:r>
            <a:r>
              <a:rPr lang="en-GB" sz="750" dirty="0"/>
              <a:t>, Vilnius, Vilnius University Hospital </a:t>
            </a:r>
            <a:r>
              <a:rPr lang="en-GB" sz="750" dirty="0" err="1"/>
              <a:t>Santaros</a:t>
            </a:r>
            <a:r>
              <a:rPr lang="en-GB" sz="750" dirty="0"/>
              <a:t> </a:t>
            </a:r>
            <a:r>
              <a:rPr lang="en-GB" sz="750" dirty="0" err="1"/>
              <a:t>Klinikos</a:t>
            </a:r>
            <a:r>
              <a:rPr lang="en-GB" sz="750" dirty="0"/>
              <a:t>, Vilnius. Russia: (A </a:t>
            </a:r>
            <a:r>
              <a:rPr lang="en-GB" sz="750" dirty="0" err="1"/>
              <a:t>Panteleev</a:t>
            </a:r>
            <a:r>
              <a:rPr lang="en-GB" sz="750" dirty="0"/>
              <a:t>), O </a:t>
            </a:r>
            <a:r>
              <a:rPr lang="en-GB" sz="750" dirty="0" err="1"/>
              <a:t>Panteleev</a:t>
            </a:r>
            <a:r>
              <a:rPr lang="en-GB" sz="750" dirty="0"/>
              <a:t>, St Petersburg AIDS Centre, St </a:t>
            </a:r>
            <a:r>
              <a:rPr lang="en-GB" sz="750" dirty="0" err="1"/>
              <a:t>Peterburg</a:t>
            </a:r>
            <a:r>
              <a:rPr lang="en-GB" sz="750" dirty="0"/>
              <a:t>; A Yakovlev, Medical Academy </a:t>
            </a:r>
            <a:r>
              <a:rPr lang="en-GB" sz="750" dirty="0" err="1"/>
              <a:t>Botkin</a:t>
            </a:r>
            <a:r>
              <a:rPr lang="en-GB" sz="750" dirty="0"/>
              <a:t> Hospital, St Petersburg; T </a:t>
            </a:r>
            <a:r>
              <a:rPr lang="en-GB" sz="750" dirty="0" err="1"/>
              <a:t>Trofimora</a:t>
            </a:r>
            <a:r>
              <a:rPr lang="en-GB" sz="750" dirty="0"/>
              <a:t>, Novgorod Centre for AIDS, Novgorod, I </a:t>
            </a:r>
            <a:r>
              <a:rPr lang="en-GB" sz="750" dirty="0" err="1"/>
              <a:t>Khromova</a:t>
            </a:r>
            <a:r>
              <a:rPr lang="en-GB" sz="750" dirty="0"/>
              <a:t>, Centre for HIV/AIDS &amp; and Infectious Diseases, Kaliningrad; E </a:t>
            </a:r>
            <a:r>
              <a:rPr lang="en-GB" sz="750" dirty="0" err="1"/>
              <a:t>Kuzovatova</a:t>
            </a:r>
            <a:r>
              <a:rPr lang="en-GB" sz="750" dirty="0"/>
              <a:t>, Nizhny Novgorod Scientific and Research Institute of Epidemiology and Microbiology named after Academician I.N. </a:t>
            </a:r>
            <a:r>
              <a:rPr lang="en-GB" sz="750" dirty="0" err="1"/>
              <a:t>Blokhina</a:t>
            </a:r>
            <a:r>
              <a:rPr lang="en-GB" sz="750" dirty="0"/>
              <a:t>, Nizhny </a:t>
            </a:r>
            <a:r>
              <a:rPr lang="en-GB" sz="750" dirty="0" err="1"/>
              <a:t>Novogrod</a:t>
            </a:r>
            <a:r>
              <a:rPr lang="en-GB" sz="750" dirty="0"/>
              <a:t>; E </a:t>
            </a:r>
            <a:r>
              <a:rPr lang="en-GB" sz="750" dirty="0" err="1"/>
              <a:t>Borodulina</a:t>
            </a:r>
            <a:r>
              <a:rPr lang="en-GB" sz="750" dirty="0"/>
              <a:t>, E </a:t>
            </a:r>
            <a:r>
              <a:rPr lang="en-GB" sz="750" dirty="0" err="1"/>
              <a:t>Vdoushkina</a:t>
            </a:r>
            <a:r>
              <a:rPr lang="en-GB" sz="750" dirty="0"/>
              <a:t>, Samara State Medical University, Samara. Ukraine: A Kuznetsova, Kharkov State Medical University, Kharkov; J </a:t>
            </a:r>
            <a:r>
              <a:rPr lang="en-GB" sz="750" dirty="0" err="1"/>
              <a:t>Mikhalik</a:t>
            </a:r>
            <a:r>
              <a:rPr lang="en-GB" sz="750" dirty="0"/>
              <a:t>, Crimean Republican AIDS centre, Simferopol; M </a:t>
            </a:r>
            <a:r>
              <a:rPr lang="en-GB" sz="750" dirty="0" err="1"/>
              <a:t>Sluzhynska</a:t>
            </a:r>
            <a:r>
              <a:rPr lang="en-GB" sz="750" dirty="0"/>
              <a:t>, </a:t>
            </a:r>
            <a:r>
              <a:rPr lang="en-GB" sz="750" dirty="0" err="1"/>
              <a:t>Lviv</a:t>
            </a:r>
            <a:r>
              <a:rPr lang="en-GB" sz="750" dirty="0"/>
              <a:t> Regional HIV/AIDS Prevention and Control CTR, </a:t>
            </a:r>
            <a:r>
              <a:rPr lang="en-GB" sz="750" dirty="0" err="1"/>
              <a:t>Lviv</a:t>
            </a:r>
            <a:r>
              <a:rPr lang="en-GB" sz="750" dirty="0"/>
              <a:t>.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The following </a:t>
            </a:r>
            <a:r>
              <a:rPr lang="en-GB" sz="750" u="sng" dirty="0" err="1"/>
              <a:t>centers</a:t>
            </a:r>
            <a:r>
              <a:rPr lang="en-GB" sz="750" u="sng" dirty="0"/>
              <a:t> have previously contributed data to </a:t>
            </a:r>
            <a:r>
              <a:rPr lang="en-GB" sz="750" u="sng" dirty="0" err="1"/>
              <a:t>EuroSIDA</a:t>
            </a:r>
            <a:r>
              <a:rPr lang="en-GB" sz="750" u="sng" dirty="0"/>
              <a:t>:</a:t>
            </a:r>
            <a:r>
              <a:rPr lang="en-GB" sz="750" dirty="0"/>
              <a:t> Infectious Diseases Hospital, Sofia, Bulgaria. </a:t>
            </a:r>
            <a:r>
              <a:rPr lang="en-GB" sz="750" dirty="0" err="1"/>
              <a:t>Hôpital</a:t>
            </a:r>
            <a:r>
              <a:rPr lang="en-GB" sz="750" dirty="0"/>
              <a:t> de la Croix Rousse, Lyon, France. </a:t>
            </a:r>
            <a:r>
              <a:rPr lang="en-GB" sz="750" dirty="0" err="1"/>
              <a:t>Hôpital</a:t>
            </a:r>
            <a:r>
              <a:rPr lang="en-GB" sz="750" dirty="0"/>
              <a:t> de la </a:t>
            </a:r>
            <a:r>
              <a:rPr lang="en-GB" sz="750" dirty="0" err="1"/>
              <a:t>Pitié-Salpétière</a:t>
            </a:r>
            <a:r>
              <a:rPr lang="en-GB" sz="750" dirty="0"/>
              <a:t>, Paris, France. </a:t>
            </a:r>
            <a:r>
              <a:rPr lang="en-GB" sz="750" dirty="0" err="1"/>
              <a:t>Unité</a:t>
            </a:r>
            <a:r>
              <a:rPr lang="en-GB" sz="750" dirty="0"/>
              <a:t> INSERM, Bordeaux, France. </a:t>
            </a:r>
            <a:r>
              <a:rPr lang="en-GB" sz="750" dirty="0" err="1"/>
              <a:t>Hôpital</a:t>
            </a:r>
            <a:r>
              <a:rPr lang="en-GB" sz="750" dirty="0"/>
              <a:t> Edouard Herriot, Lyon, France. Bernhard </a:t>
            </a:r>
            <a:r>
              <a:rPr lang="en-GB" sz="750" dirty="0" err="1"/>
              <a:t>Nocht</a:t>
            </a:r>
            <a:r>
              <a:rPr lang="en-GB" sz="750" dirty="0"/>
              <a:t> </a:t>
            </a:r>
            <a:r>
              <a:rPr lang="en-GB" sz="750" dirty="0" err="1"/>
              <a:t>Institut</a:t>
            </a:r>
            <a:r>
              <a:rPr lang="en-GB" sz="750" dirty="0"/>
              <a:t> </a:t>
            </a:r>
            <a:r>
              <a:rPr lang="en-GB" sz="750" dirty="0" err="1"/>
              <a:t>für</a:t>
            </a:r>
            <a:r>
              <a:rPr lang="en-GB" sz="750" dirty="0"/>
              <a:t> </a:t>
            </a:r>
            <a:r>
              <a:rPr lang="en-GB" sz="750" dirty="0" err="1"/>
              <a:t>Tropenmedizin</a:t>
            </a:r>
            <a:r>
              <a:rPr lang="en-GB" sz="750" dirty="0"/>
              <a:t>, Hamburg, Germany. 1st I.K.A Hospital of Athens, Athens, Greece. </a:t>
            </a:r>
            <a:r>
              <a:rPr lang="en-GB" sz="750" dirty="0" err="1"/>
              <a:t>Ospedale</a:t>
            </a:r>
            <a:r>
              <a:rPr lang="en-GB" sz="750" dirty="0"/>
              <a:t> </a:t>
            </a:r>
            <a:r>
              <a:rPr lang="en-GB" sz="750" dirty="0" err="1"/>
              <a:t>Riuniti</a:t>
            </a:r>
            <a:r>
              <a:rPr lang="en-GB" sz="750" dirty="0"/>
              <a:t>, </a:t>
            </a:r>
            <a:r>
              <a:rPr lang="en-GB" sz="750" dirty="0" err="1"/>
              <a:t>Divisione</a:t>
            </a:r>
            <a:r>
              <a:rPr lang="en-GB" sz="750" dirty="0"/>
              <a:t> </a:t>
            </a:r>
            <a:r>
              <a:rPr lang="en-GB" sz="750" dirty="0" err="1"/>
              <a:t>Malattie</a:t>
            </a:r>
            <a:r>
              <a:rPr lang="en-GB" sz="750" dirty="0"/>
              <a:t> </a:t>
            </a:r>
            <a:r>
              <a:rPr lang="en-GB" sz="750" dirty="0" err="1"/>
              <a:t>Infettive</a:t>
            </a:r>
            <a:r>
              <a:rPr lang="en-GB" sz="750" dirty="0"/>
              <a:t>, Bergamo, Italy. </a:t>
            </a:r>
            <a:r>
              <a:rPr lang="en-GB" sz="750" dirty="0" err="1"/>
              <a:t>Ospedale</a:t>
            </a:r>
            <a:r>
              <a:rPr lang="en-GB" sz="750" dirty="0"/>
              <a:t> di Bolzano, </a:t>
            </a:r>
            <a:r>
              <a:rPr lang="en-GB" sz="750" dirty="0" err="1"/>
              <a:t>Divisione</a:t>
            </a:r>
            <a:r>
              <a:rPr lang="en-GB" sz="750" dirty="0"/>
              <a:t> </a:t>
            </a:r>
            <a:r>
              <a:rPr lang="en-GB" sz="750" dirty="0" err="1"/>
              <a:t>Malattie</a:t>
            </a:r>
            <a:r>
              <a:rPr lang="en-GB" sz="750" dirty="0"/>
              <a:t> </a:t>
            </a:r>
            <a:r>
              <a:rPr lang="en-GB" sz="750" dirty="0" err="1"/>
              <a:t>Infettive</a:t>
            </a:r>
            <a:r>
              <a:rPr lang="en-GB" sz="750" dirty="0"/>
              <a:t>, Bolzano, Italy. </a:t>
            </a:r>
            <a:r>
              <a:rPr lang="en-GB" sz="750" dirty="0" err="1"/>
              <a:t>Ospedale</a:t>
            </a:r>
            <a:r>
              <a:rPr lang="en-GB" sz="750" dirty="0"/>
              <a:t> </a:t>
            </a:r>
            <a:r>
              <a:rPr lang="en-GB" sz="750" dirty="0" err="1"/>
              <a:t>Cotugno</a:t>
            </a:r>
            <a:r>
              <a:rPr lang="en-GB" sz="750" dirty="0"/>
              <a:t>, III </a:t>
            </a:r>
            <a:r>
              <a:rPr lang="en-GB" sz="750" dirty="0" err="1"/>
              <a:t>Divisione</a:t>
            </a:r>
            <a:r>
              <a:rPr lang="en-GB" sz="750" dirty="0"/>
              <a:t> </a:t>
            </a:r>
            <a:r>
              <a:rPr lang="en-GB" sz="750" dirty="0" err="1"/>
              <a:t>Malattie</a:t>
            </a:r>
            <a:r>
              <a:rPr lang="en-GB" sz="750" dirty="0"/>
              <a:t> </a:t>
            </a:r>
            <a:r>
              <a:rPr lang="en-GB" sz="750" dirty="0" err="1"/>
              <a:t>Infettive</a:t>
            </a:r>
            <a:r>
              <a:rPr lang="en-GB" sz="750" dirty="0"/>
              <a:t>, Napoli, Italy. </a:t>
            </a:r>
            <a:r>
              <a:rPr lang="en-GB" sz="750" dirty="0" err="1"/>
              <a:t>Dérer</a:t>
            </a:r>
            <a:r>
              <a:rPr lang="en-GB" sz="750" dirty="0"/>
              <a:t> Hospital, Bratislava, Slovakia. Hospital Carlos III, </a:t>
            </a:r>
            <a:r>
              <a:rPr lang="en-GB" sz="750" dirty="0" err="1"/>
              <a:t>Departamento</a:t>
            </a:r>
            <a:r>
              <a:rPr lang="en-GB" sz="750" dirty="0"/>
              <a:t> de </a:t>
            </a:r>
            <a:r>
              <a:rPr lang="en-GB" sz="750" dirty="0" err="1"/>
              <a:t>Enfermedades</a:t>
            </a:r>
            <a:r>
              <a:rPr lang="en-GB" sz="750" dirty="0"/>
              <a:t> </a:t>
            </a:r>
            <a:r>
              <a:rPr lang="en-GB" sz="750" dirty="0" err="1"/>
              <a:t>Infecciosas</a:t>
            </a:r>
            <a:r>
              <a:rPr lang="en-GB" sz="750" dirty="0"/>
              <a:t>, Madrid, Spain. Kiev Centre for AIDS, Kiev, Ukraine. Luhansk State Medical University, Luhansk, Ukraine. Odessa Region AIDS </a:t>
            </a:r>
            <a:r>
              <a:rPr lang="en-GB" sz="750" dirty="0" err="1"/>
              <a:t>Center</a:t>
            </a:r>
            <a:r>
              <a:rPr lang="en-GB" sz="750" dirty="0"/>
              <a:t>, Odessa, Ukraine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 err="1"/>
              <a:t>EuroSIDA</a:t>
            </a:r>
            <a:r>
              <a:rPr lang="en-GB" sz="750" u="sng" dirty="0"/>
              <a:t> Steering Committee: </a:t>
            </a:r>
            <a:r>
              <a:rPr lang="en-GB" sz="750" dirty="0"/>
              <a:t>I </a:t>
            </a:r>
            <a:r>
              <a:rPr lang="en-GB" sz="750" dirty="0" err="1"/>
              <a:t>Karpov</a:t>
            </a:r>
            <a:r>
              <a:rPr lang="en-GB" sz="750" dirty="0"/>
              <a:t>, M </a:t>
            </a:r>
            <a:r>
              <a:rPr lang="en-GB" sz="750" dirty="0" err="1"/>
              <a:t>Losso</a:t>
            </a:r>
            <a:r>
              <a:rPr lang="en-GB" sz="750" dirty="0"/>
              <a:t>, J Lundgren, J Rockstroh, I Aho, LD Rasmussen, V Svedhem, G Wandeler, C </a:t>
            </a:r>
            <a:r>
              <a:rPr lang="en-GB" sz="750" dirty="0" err="1"/>
              <a:t>Pradier</a:t>
            </a:r>
            <a:r>
              <a:rPr lang="en-GB" sz="750" dirty="0"/>
              <a:t>, N Chkhartishvili, R Matulionyte, C Oprea, JD Kowalska, J Begovac, JM </a:t>
            </a:r>
            <a:r>
              <a:rPr lang="en-GB" sz="750" dirty="0" err="1"/>
              <a:t>Miró</a:t>
            </a:r>
            <a:r>
              <a:rPr lang="en-GB" sz="750" dirty="0"/>
              <a:t>, G Guaraldi, R Paredes. Chair: G Wandeler. Co-Chair: R Paredes. Study Co-leads: A Mocroft, O Kirk. </a:t>
            </a:r>
            <a:br>
              <a:rPr lang="en-GB" sz="750" dirty="0"/>
            </a:br>
            <a:r>
              <a:rPr lang="en-GB" sz="750" u="sng" dirty="0" err="1"/>
              <a:t>EuroSIDA</a:t>
            </a:r>
            <a:r>
              <a:rPr lang="en-GB" sz="750" u="sng" dirty="0"/>
              <a:t> staff:</a:t>
            </a:r>
            <a:r>
              <a:rPr lang="en-GB" sz="750" dirty="0"/>
              <a:t> Coordinating Centre Staff: O Kirk, L Peters, A </a:t>
            </a:r>
            <a:r>
              <a:rPr lang="en-GB" sz="750" dirty="0" err="1"/>
              <a:t>Bojesen</a:t>
            </a:r>
            <a:r>
              <a:rPr lang="en-GB" sz="750" dirty="0"/>
              <a:t>, D Raben,  EV Hansen, D </a:t>
            </a:r>
            <a:r>
              <a:rPr lang="en-GB" sz="750" dirty="0" err="1"/>
              <a:t>Kristensen</a:t>
            </a:r>
            <a:r>
              <a:rPr lang="en-GB" sz="750" dirty="0"/>
              <a:t>, JF Larsen, AH Fischer. Statistical Staff: A Mocroft, A Phillips, A Cozzi-Lepri, S Amele, A Pelchen-Matthews, A Roen.</a:t>
            </a:r>
          </a:p>
          <a:p>
            <a:pPr marL="0" indent="0">
              <a:spcBef>
                <a:spcPts val="225"/>
              </a:spcBef>
              <a:buNone/>
            </a:pPr>
            <a:r>
              <a:rPr lang="en-GB" sz="750" u="sng" dirty="0"/>
              <a:t>Funding:</a:t>
            </a:r>
            <a:r>
              <a:rPr lang="en-GB" sz="750" dirty="0"/>
              <a:t> </a:t>
            </a:r>
            <a:r>
              <a:rPr lang="en-GB" sz="750" dirty="0" err="1"/>
              <a:t>EuroSIDA</a:t>
            </a:r>
            <a:r>
              <a:rPr lang="en-GB" sz="750" dirty="0"/>
              <a:t> was supported by the European Union’s Seventh Framework Programme for research, technological development and demonstration under </a:t>
            </a:r>
            <a:r>
              <a:rPr lang="en-GB" sz="750" dirty="0" err="1"/>
              <a:t>EuroCoord</a:t>
            </a:r>
            <a:r>
              <a:rPr lang="en-GB" sz="750" dirty="0"/>
              <a:t> grant agreement n˚ 260694. Current support includes unrestricted grants by Bristol-Myers Squibb, Gilead, GlaxoSmithKline LLC, Janssen R&amp;D, Merck and Co. Inc., Pfizer Inc. The participation of centres from Switzerland was supported by The Swiss National Science Foundation (Grant 108787). The study is also supported by a grant [grant number DNRF126] from the Danish National Research Foundation.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GB" sz="1200" dirty="0"/>
              <a:t>We thank the patients who participated in the study and the staff involved at the participating hospitals</a:t>
            </a:r>
          </a:p>
        </p:txBody>
      </p:sp>
    </p:spTree>
    <p:extLst>
      <p:ext uri="{BB962C8B-B14F-4D97-AF65-F5344CB8AC3E}">
        <p14:creationId xmlns:p14="http://schemas.microsoft.com/office/powerpoint/2010/main" val="745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HCV reinfection among HIV/HCV co-infected individuals in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131" y="3634942"/>
            <a:ext cx="10605155" cy="794402"/>
          </a:xfrm>
        </p:spPr>
        <p:txBody>
          <a:bodyPr>
            <a:noAutofit/>
          </a:bodyPr>
          <a:lstStyle/>
          <a:p>
            <a:r>
              <a:rPr lang="en-US" sz="1400" b="1" dirty="0"/>
              <a:t>Sarah Amele</a:t>
            </a:r>
            <a:r>
              <a:rPr lang="en-US" sz="1400" dirty="0"/>
              <a:t>, Lars Peters, Alison Rodger, </a:t>
            </a:r>
            <a:r>
              <a:rPr lang="en-US" sz="1400" dirty="0" err="1"/>
              <a:t>Linos</a:t>
            </a:r>
            <a:r>
              <a:rPr lang="en-US" sz="1400" dirty="0"/>
              <a:t> </a:t>
            </a:r>
            <a:r>
              <a:rPr lang="en-US" sz="1400" dirty="0" err="1"/>
              <a:t>Vandekerckhove</a:t>
            </a:r>
            <a:r>
              <a:rPr lang="en-US" sz="1400" dirty="0"/>
              <a:t>, Thomas Benfield, Ana Milinkovic, Claudine </a:t>
            </a:r>
            <a:r>
              <a:rPr lang="en-US" sz="1400" dirty="0" err="1"/>
              <a:t>Duvivier</a:t>
            </a:r>
            <a:r>
              <a:rPr lang="en-US" sz="1400" dirty="0"/>
              <a:t>, Hans-Jürgen </a:t>
            </a:r>
            <a:r>
              <a:rPr lang="en-US" sz="1400" dirty="0" err="1"/>
              <a:t>Stellbrink</a:t>
            </a:r>
            <a:r>
              <a:rPr lang="en-US" sz="1400" dirty="0"/>
              <a:t>, Helen </a:t>
            </a:r>
            <a:r>
              <a:rPr lang="en-US" sz="1400" dirty="0" err="1"/>
              <a:t>Sambatakou</a:t>
            </a:r>
            <a:r>
              <a:rPr lang="en-US" sz="1400" dirty="0"/>
              <a:t>, Nikoloz Chkhartishvili, Luis </a:t>
            </a:r>
            <a:r>
              <a:rPr lang="en-US" sz="1400" dirty="0" err="1"/>
              <a:t>Caldeira</a:t>
            </a:r>
            <a:r>
              <a:rPr lang="en-US" sz="1400" dirty="0"/>
              <a:t>, </a:t>
            </a:r>
            <a:r>
              <a:rPr lang="en-US" sz="1400" dirty="0" err="1"/>
              <a:t>Montse</a:t>
            </a:r>
            <a:r>
              <a:rPr lang="en-US" sz="1400" dirty="0"/>
              <a:t> </a:t>
            </a:r>
            <a:r>
              <a:rPr lang="en-US" sz="1400" dirty="0" err="1"/>
              <a:t>Laguno</a:t>
            </a:r>
            <a:r>
              <a:rPr lang="en-US" sz="1400" dirty="0"/>
              <a:t>, Pere Domingo, Gilles Wandeler, Robert </a:t>
            </a:r>
            <a:r>
              <a:rPr lang="en-US" sz="1400" dirty="0" err="1"/>
              <a:t>Zangerle</a:t>
            </a:r>
            <a:r>
              <a:rPr lang="en-US" sz="1400" dirty="0"/>
              <a:t>, Elena </a:t>
            </a:r>
            <a:r>
              <a:rPr lang="en-US" sz="1400" dirty="0" err="1"/>
              <a:t>Kuzovatova</a:t>
            </a:r>
            <a:r>
              <a:rPr lang="en-US" sz="1400" dirty="0"/>
              <a:t>, </a:t>
            </a:r>
            <a:r>
              <a:rPr lang="en-US" sz="1400" dirty="0" err="1"/>
              <a:t>Gordana</a:t>
            </a:r>
            <a:r>
              <a:rPr lang="en-US" sz="1400" dirty="0"/>
              <a:t> </a:t>
            </a:r>
            <a:r>
              <a:rPr lang="en-US" sz="1400" dirty="0" err="1"/>
              <a:t>Dragovic</a:t>
            </a:r>
            <a:r>
              <a:rPr lang="en-US" sz="1400" dirty="0"/>
              <a:t>, </a:t>
            </a:r>
            <a:r>
              <a:rPr lang="en-US" sz="1400" dirty="0" err="1"/>
              <a:t>Brygida</a:t>
            </a:r>
            <a:r>
              <a:rPr lang="en-US" sz="1400" dirty="0"/>
              <a:t> </a:t>
            </a:r>
            <a:r>
              <a:rPr lang="en-US" sz="1400" dirty="0" err="1"/>
              <a:t>Knysz</a:t>
            </a:r>
            <a:r>
              <a:rPr lang="en-US" sz="1400" dirty="0"/>
              <a:t>, Raimonda Matulionyte, J</a:t>
            </a:r>
            <a:r>
              <a:rPr lang="el-GR" sz="1400" dirty="0"/>
              <a:t>ϋ</a:t>
            </a:r>
            <a:r>
              <a:rPr lang="en-US" sz="1400" dirty="0" err="1"/>
              <a:t>rgen</a:t>
            </a:r>
            <a:r>
              <a:rPr lang="en-US" sz="1400" dirty="0"/>
              <a:t> K. Rockstroh, Jens D. Lundgren, and Amanda Mocroft </a:t>
            </a:r>
            <a:br>
              <a:rPr lang="en-US" sz="1400" dirty="0"/>
            </a:br>
            <a:r>
              <a:rPr lang="en-GB" sz="1400" b="1" dirty="0"/>
              <a:t>on behalf of the </a:t>
            </a:r>
            <a:r>
              <a:rPr lang="en-GB" sz="1400" b="1" dirty="0" err="1"/>
              <a:t>EuroSIDA</a:t>
            </a:r>
            <a:r>
              <a:rPr lang="en-GB" sz="1400" b="1" dirty="0"/>
              <a:t> study group</a:t>
            </a:r>
            <a:endParaRPr lang="en-US" sz="1400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  <p:pic>
        <p:nvPicPr>
          <p:cNvPr id="7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63132"/>
            <a:ext cx="1729486" cy="82889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943455" y="4732308"/>
            <a:ext cx="2748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sarah.amele.16@ucl.ac.uk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83" y="4763200"/>
            <a:ext cx="300930" cy="2597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581" y="563133"/>
            <a:ext cx="1922707" cy="137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Presenter Disclosure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/>
              <a:t>Sarah Amele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disclosed no conflict of interest.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1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the absence of a vaccine against HCV, those who have been cured are still at risk of reinfection</a:t>
            </a:r>
          </a:p>
          <a:p>
            <a:r>
              <a:rPr lang="en-GB" sz="2400" dirty="0"/>
              <a:t>The overall risk is generally low, however reinfection is of particular concern among HIV </a:t>
            </a:r>
            <a:r>
              <a:rPr lang="en-GB" sz="2400" dirty="0" smtClean="0"/>
              <a:t>co-infected individuals (PWID and </a:t>
            </a:r>
            <a:r>
              <a:rPr lang="en-GB" sz="2400" dirty="0"/>
              <a:t>HIV positive </a:t>
            </a:r>
            <a:r>
              <a:rPr lang="en-GB" sz="2400" dirty="0" smtClean="0"/>
              <a:t>MSM), and HIV negative MSM on PrEP</a:t>
            </a:r>
            <a:r>
              <a:rPr lang="en-GB" sz="2400" baseline="30000" dirty="0" smtClean="0"/>
              <a:t>1,2</a:t>
            </a:r>
            <a:endParaRPr lang="en-GB" sz="2400" dirty="0"/>
          </a:p>
          <a:p>
            <a:r>
              <a:rPr lang="en-GB" sz="2400" dirty="0"/>
              <a:t>While Directly Acting Antivirals (DAAs) can clear HCV in nearly all HIV/HCV co-infected individuals, high rates of reinfection may hamper efforts to eliminate HCV in </a:t>
            </a:r>
            <a:r>
              <a:rPr lang="en-GB" sz="2400" dirty="0" smtClean="0"/>
              <a:t>these </a:t>
            </a:r>
            <a:r>
              <a:rPr lang="en-GB" sz="2400" dirty="0"/>
              <a:t>populations</a:t>
            </a:r>
            <a:r>
              <a:rPr lang="en-GB" sz="2400" baseline="30000" dirty="0"/>
              <a:t>3</a:t>
            </a:r>
          </a:p>
          <a:p>
            <a:r>
              <a:rPr lang="en-GB" sz="2400" dirty="0"/>
              <a:t>Important to describe the prevalence of reinfection, and how this varies depending on risk group and region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759719"/>
            <a:ext cx="10538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30000" dirty="0"/>
              <a:t>1</a:t>
            </a:r>
            <a:r>
              <a:rPr lang="en-GB" sz="1200" dirty="0"/>
              <a:t>Simmons B. </a:t>
            </a:r>
            <a:r>
              <a:rPr lang="en-GB" sz="1200" dirty="0" err="1"/>
              <a:t>Clin</a:t>
            </a:r>
            <a:r>
              <a:rPr lang="en-GB" sz="1200" dirty="0"/>
              <a:t> Infect Dis. 2015;62(6):683–94. </a:t>
            </a:r>
            <a:r>
              <a:rPr lang="en-GB" sz="1200" baseline="30000" dirty="0"/>
              <a:t>2</a:t>
            </a:r>
            <a:r>
              <a:rPr lang="en-GB" sz="1200" dirty="0"/>
              <a:t>Ingiliz P. J </a:t>
            </a:r>
            <a:r>
              <a:rPr lang="en-GB" sz="1200" dirty="0" err="1"/>
              <a:t>Hepatol</a:t>
            </a:r>
            <a:r>
              <a:rPr lang="en-GB" sz="1200" dirty="0"/>
              <a:t>. 2017;66(2):</a:t>
            </a:r>
            <a:r>
              <a:rPr lang="en-GB" sz="1200" dirty="0" smtClean="0"/>
              <a:t>282–7. </a:t>
            </a:r>
            <a:r>
              <a:rPr lang="en-GB" sz="1200" baseline="30000" dirty="0"/>
              <a:t>3</a:t>
            </a:r>
            <a:r>
              <a:rPr lang="en-GB" sz="1200" dirty="0"/>
              <a:t>Virlogeux V. BMC Med. 2017;15(1):1–11. </a:t>
            </a:r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To examine the risk of reinfection </a:t>
            </a:r>
            <a:r>
              <a:rPr lang="en-GB" sz="2400" dirty="0" smtClean="0"/>
              <a:t>within 2 years of achieving </a:t>
            </a:r>
            <a:r>
              <a:rPr lang="en-GB" sz="2400" dirty="0"/>
              <a:t>sustained </a:t>
            </a:r>
            <a:r>
              <a:rPr lang="en-GB" sz="2400" dirty="0" err="1" smtClean="0"/>
              <a:t>virological</a:t>
            </a:r>
            <a:r>
              <a:rPr lang="en-GB" sz="2400" dirty="0" smtClean="0"/>
              <a:t> </a:t>
            </a:r>
            <a:r>
              <a:rPr lang="en-GB" sz="2400" dirty="0"/>
              <a:t>response (SVR) in HIV/HCV co-infected individuals in Europe </a:t>
            </a:r>
          </a:p>
          <a:p>
            <a:r>
              <a:rPr lang="en-GB" sz="2400" dirty="0"/>
              <a:t>To assess whether the risk of reinfection varies depending on </a:t>
            </a:r>
            <a:r>
              <a:rPr lang="en-GB" sz="2400" dirty="0" smtClean="0"/>
              <a:t>risk </a:t>
            </a:r>
            <a:r>
              <a:rPr lang="en-GB" sz="2400" dirty="0"/>
              <a:t>group for HIV infection, HCV treatment regimen (interferon-based regimens vs interferon-free DAAs), regional differences, or sociodemographic variables</a:t>
            </a:r>
          </a:p>
        </p:txBody>
      </p:sp>
    </p:spTree>
    <p:extLst>
      <p:ext uri="{BB962C8B-B14F-4D97-AF65-F5344CB8AC3E}">
        <p14:creationId xmlns:p14="http://schemas.microsoft.com/office/powerpoint/2010/main" val="19959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EuroSIDA</a:t>
            </a:r>
            <a:r>
              <a:rPr lang="en-US" dirty="0"/>
              <a:t> study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4" t="11567" r="7701" b="5432"/>
          <a:stretch/>
        </p:blipFill>
        <p:spPr>
          <a:xfrm>
            <a:off x="7297779" y="1981199"/>
            <a:ext cx="4803283" cy="41449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Large prospective observational cohort study with over 22,000 HIV-positive individuals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BC0017"/>
                </a:solidFill>
              </a:rPr>
              <a:t>South: </a:t>
            </a:r>
            <a:r>
              <a:rPr lang="en-US" sz="2400" dirty="0"/>
              <a:t>Argentina, Greece, Israel, Italy, Portugal, Spain</a:t>
            </a: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B8B9C"/>
                </a:solidFill>
              </a:rPr>
              <a:t>Central West: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Austria, Belgium, France, Germany, </a:t>
            </a:r>
            <a:br>
              <a:rPr lang="en-US" sz="2400" dirty="0"/>
            </a:br>
            <a:r>
              <a:rPr lang="en-US" sz="2400" dirty="0"/>
              <a:t>Luxembourg, Switzerland</a:t>
            </a: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9F6F23"/>
                </a:solidFill>
              </a:rPr>
              <a:t>North: </a:t>
            </a:r>
            <a:r>
              <a:rPr lang="en-US" sz="2400" dirty="0"/>
              <a:t>Denmark, Finland, Iceland, Ireland, Netherlands, </a:t>
            </a:r>
            <a:br>
              <a:rPr lang="en-US" sz="2400" dirty="0"/>
            </a:br>
            <a:r>
              <a:rPr lang="en-US" sz="2400" dirty="0"/>
              <a:t>Norway, Sweden, United Kingdom</a:t>
            </a: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364C"/>
                </a:solidFill>
              </a:rPr>
              <a:t>East/</a:t>
            </a:r>
            <a:r>
              <a:rPr lang="en-GB" sz="2400" b="1" dirty="0" smtClean="0">
                <a:solidFill>
                  <a:srgbClr val="657211"/>
                </a:solidFill>
              </a:rPr>
              <a:t>Central </a:t>
            </a:r>
            <a:r>
              <a:rPr lang="en-GB" sz="2400" b="1" dirty="0">
                <a:solidFill>
                  <a:srgbClr val="657211"/>
                </a:solidFill>
              </a:rPr>
              <a:t>East: </a:t>
            </a:r>
            <a:r>
              <a:rPr lang="en-US" sz="2400" dirty="0" smtClean="0"/>
              <a:t>Belarus, </a:t>
            </a:r>
            <a:r>
              <a:rPr lang="en-US" sz="2400" dirty="0"/>
              <a:t>Bosnia-Herzegovina, Croatia,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Czech </a:t>
            </a:r>
            <a:r>
              <a:rPr lang="en-US" sz="2400" dirty="0"/>
              <a:t>Republic, </a:t>
            </a:r>
            <a:r>
              <a:rPr lang="en-US" sz="2400" dirty="0" smtClean="0"/>
              <a:t>Estonia, Georgia, Hungary</a:t>
            </a:r>
            <a:r>
              <a:rPr lang="en-US" sz="2400" dirty="0"/>
              <a:t>, Latvia,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Lithuania, </a:t>
            </a:r>
            <a:r>
              <a:rPr lang="en-US" sz="2400" dirty="0"/>
              <a:t>Poland</a:t>
            </a:r>
            <a:r>
              <a:rPr lang="en-US" sz="2400" dirty="0" smtClean="0"/>
              <a:t>, Romania</a:t>
            </a:r>
            <a:r>
              <a:rPr lang="en-US" sz="2400" dirty="0"/>
              <a:t>, </a:t>
            </a:r>
            <a:r>
              <a:rPr lang="en-US" sz="2400" dirty="0" smtClean="0"/>
              <a:t>Russia, </a:t>
            </a:r>
            <a:r>
              <a:rPr lang="en-US" sz="2400" dirty="0"/>
              <a:t>Serbia, Slovakia,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Slovenia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80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-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SVR</a:t>
            </a:r>
            <a:r>
              <a:rPr lang="en-GB" sz="2400" dirty="0"/>
              <a:t>: defined as a negative HCV-RNA result after </a:t>
            </a:r>
            <a:r>
              <a:rPr lang="en-GB" sz="2400" dirty="0" smtClean="0"/>
              <a:t>treatment </a:t>
            </a:r>
            <a:r>
              <a:rPr lang="en-GB" sz="2400" dirty="0"/>
              <a:t>end </a:t>
            </a:r>
            <a:r>
              <a:rPr lang="en-GB" sz="2400" dirty="0" smtClean="0"/>
              <a:t>date</a:t>
            </a:r>
            <a:endParaRPr lang="en-GB" sz="2400" strike="sngStrike" dirty="0"/>
          </a:p>
          <a:p>
            <a:pPr lvl="1"/>
            <a:r>
              <a:rPr lang="en-GB" sz="2400" dirty="0" smtClean="0"/>
              <a:t>24 </a:t>
            </a:r>
            <a:r>
              <a:rPr lang="en-GB" sz="2400" dirty="0"/>
              <a:t>weeks or later for INF-based regimens (SVR24)</a:t>
            </a:r>
          </a:p>
          <a:p>
            <a:pPr lvl="1"/>
            <a:r>
              <a:rPr lang="en-GB" sz="2400" dirty="0" smtClean="0"/>
              <a:t>12 </a:t>
            </a:r>
            <a:r>
              <a:rPr lang="en-GB" sz="2400" dirty="0"/>
              <a:t>weeks or later for </a:t>
            </a:r>
            <a:r>
              <a:rPr lang="en-GB" sz="2400" dirty="0" smtClean="0"/>
              <a:t>INF-free DAA </a:t>
            </a:r>
            <a:r>
              <a:rPr lang="en-GB" sz="2400" dirty="0"/>
              <a:t>regimens (SVR12)</a:t>
            </a:r>
          </a:p>
          <a:p>
            <a:r>
              <a:rPr lang="en-GB" sz="2400" b="1" dirty="0"/>
              <a:t>Reinfection</a:t>
            </a:r>
            <a:r>
              <a:rPr lang="en-GB" sz="2400" dirty="0"/>
              <a:t>: defined as being HCV-RNA positive, HCV genotyped or receiving HCV treatment within 24 months of SVR12/SVR24</a:t>
            </a:r>
          </a:p>
        </p:txBody>
      </p:sp>
    </p:spTree>
    <p:extLst>
      <p:ext uri="{BB962C8B-B14F-4D97-AF65-F5344CB8AC3E}">
        <p14:creationId xmlns:p14="http://schemas.microsoft.com/office/powerpoint/2010/main" val="38148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-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Tested </a:t>
            </a:r>
            <a:r>
              <a:rPr lang="en-GB" sz="2400" dirty="0"/>
              <a:t>for </a:t>
            </a:r>
            <a:r>
              <a:rPr lang="en-GB" sz="2400" dirty="0" smtClean="0"/>
              <a:t>differences </a:t>
            </a:r>
            <a:r>
              <a:rPr lang="en-GB" sz="2400" dirty="0"/>
              <a:t>in baseline characteristics </a:t>
            </a:r>
            <a:r>
              <a:rPr lang="en-GB" sz="2400" dirty="0" smtClean="0"/>
              <a:t>between those </a:t>
            </a:r>
            <a:r>
              <a:rPr lang="en-GB" sz="2400" dirty="0" err="1" smtClean="0"/>
              <a:t>reinfected</a:t>
            </a:r>
            <a:r>
              <a:rPr lang="en-GB" sz="2400" dirty="0" smtClean="0"/>
              <a:t> within 2 years of SVR and not </a:t>
            </a:r>
            <a:r>
              <a:rPr lang="en-GB" sz="2400" dirty="0" err="1" smtClean="0"/>
              <a:t>reinfected</a:t>
            </a:r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400" dirty="0"/>
              <a:t>Logistic regression was used to identify risk factors associated with </a:t>
            </a:r>
            <a:r>
              <a:rPr lang="en-GB" sz="2400" dirty="0" smtClean="0"/>
              <a:t>reinfection within 2 years of achieving SVR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6278" y="3285469"/>
            <a:ext cx="247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83333"/>
                </a:solidFill>
                <a:latin typeface="Franklin Gothic Book" panose="020B0503020102020204" pitchFamily="34" charset="0"/>
              </a:rPr>
              <a:t>Potential risk factors:</a:t>
            </a:r>
            <a:endParaRPr lang="en-GB" sz="2000" dirty="0">
              <a:solidFill>
                <a:srgbClr val="383333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680" y="3274013"/>
            <a:ext cx="8494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83333"/>
                </a:solidFill>
                <a:latin typeface="Franklin Gothic Book" panose="020B0503020102020204" pitchFamily="34" charset="0"/>
              </a:rPr>
              <a:t>age, sex, ethnicity, region in Europe, mode of HIV transmission, CD4 count, CD4 nadir, HIV-RNA, AIDS, non-ADI*, HCV treatment type, year of SVR, stage of liver </a:t>
            </a:r>
            <a:r>
              <a:rPr lang="en-GB" sz="2000" dirty="0" smtClean="0">
                <a:solidFill>
                  <a:srgbClr val="383333"/>
                </a:solidFill>
                <a:latin typeface="Franklin Gothic Book" panose="020B0503020102020204" pitchFamily="34" charset="0"/>
              </a:rPr>
              <a:t>fibrosis</a:t>
            </a:r>
            <a:r>
              <a:rPr lang="en-GB" sz="2000" baseline="30000" dirty="0" smtClean="0">
                <a:solidFill>
                  <a:srgbClr val="383333"/>
                </a:solidFill>
                <a:latin typeface="Franklin Gothic Book" panose="020B0503020102020204" pitchFamily="34" charset="0"/>
              </a:rPr>
              <a:t>†</a:t>
            </a:r>
            <a:r>
              <a:rPr lang="en-GB" sz="2000" dirty="0" smtClean="0">
                <a:solidFill>
                  <a:srgbClr val="383333"/>
                </a:solidFill>
                <a:latin typeface="Franklin Gothic Book" panose="020B0503020102020204" pitchFamily="34" charset="0"/>
              </a:rPr>
              <a:t>, </a:t>
            </a:r>
            <a:r>
              <a:rPr lang="en-GB" sz="2000" dirty="0">
                <a:solidFill>
                  <a:srgbClr val="383333"/>
                </a:solidFill>
                <a:latin typeface="Franklin Gothic Book" panose="020B0503020102020204" pitchFamily="34" charset="0"/>
              </a:rPr>
              <a:t>HCV genotype, previous use of </a:t>
            </a:r>
            <a:r>
              <a:rPr lang="en-GB" sz="2000" dirty="0" err="1">
                <a:solidFill>
                  <a:srgbClr val="383333"/>
                </a:solidFill>
                <a:latin typeface="Franklin Gothic Book" panose="020B0503020102020204" pitchFamily="34" charset="0"/>
              </a:rPr>
              <a:t>cART</a:t>
            </a:r>
            <a:r>
              <a:rPr lang="en-GB" sz="2000" dirty="0">
                <a:solidFill>
                  <a:srgbClr val="383333"/>
                </a:solidFill>
                <a:latin typeface="Franklin Gothic Book" panose="020B0503020102020204" pitchFamily="34" charset="0"/>
              </a:rPr>
              <a:t>, prior HCV treatment, HBV infection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5505650"/>
            <a:ext cx="11039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*Non-ADI: non-AIDS defining malignancy, cardiovascular disease, end stage liver disease, end stage renal disease, pancreatitis</a:t>
            </a:r>
          </a:p>
          <a:p>
            <a:r>
              <a:rPr lang="en-GB" sz="1600" baseline="30000" dirty="0" smtClean="0">
                <a:solidFill>
                  <a:srgbClr val="383333"/>
                </a:solidFill>
                <a:latin typeface="Franklin Gothic Book" panose="020B0503020102020204" pitchFamily="34" charset="0"/>
              </a:rPr>
              <a:t>†</a:t>
            </a:r>
            <a:r>
              <a:rPr lang="en-GB" sz="1600" dirty="0"/>
              <a:t>Determined by a biopsy (≥METAVIR stage F3), APRI (score &gt;1.5), hyaluronic acid (&gt;160ng/mL), or </a:t>
            </a:r>
            <a:r>
              <a:rPr lang="en-GB" sz="1600" dirty="0" err="1"/>
              <a:t>FibroScan</a:t>
            </a:r>
            <a:r>
              <a:rPr lang="en-GB" sz="1600" dirty="0"/>
              <a:t> (&gt;9.5kPa) </a:t>
            </a:r>
            <a:r>
              <a:rPr lang="en-GB" sz="1600" dirty="0" smtClean="0"/>
              <a:t>test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919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HIV positive</a:t>
            </a:r>
          </a:p>
          <a:p>
            <a:r>
              <a:rPr lang="en-GB" sz="2400" dirty="0"/>
              <a:t>HCV-RNA positive</a:t>
            </a:r>
          </a:p>
          <a:p>
            <a:r>
              <a:rPr lang="en-GB" sz="2400" dirty="0"/>
              <a:t>Completed HCV treatment</a:t>
            </a:r>
          </a:p>
          <a:p>
            <a:r>
              <a:rPr lang="en-GB" sz="2400" dirty="0"/>
              <a:t>Achieved SVR12 or SVR24</a:t>
            </a:r>
          </a:p>
          <a:p>
            <a:r>
              <a:rPr lang="en-GB" sz="2400" dirty="0"/>
              <a:t>≥24 months </a:t>
            </a:r>
            <a:r>
              <a:rPr lang="en-GB" sz="2400" dirty="0" smtClean="0"/>
              <a:t>FU </a:t>
            </a:r>
            <a:r>
              <a:rPr lang="en-GB" sz="2400" dirty="0"/>
              <a:t>after SVR</a:t>
            </a:r>
          </a:p>
          <a:p>
            <a:r>
              <a:rPr lang="en-GB" sz="2400" dirty="0"/>
              <a:t>≥1 HCV-RNA test after SVR during 24 months </a:t>
            </a:r>
            <a:r>
              <a:rPr lang="en-GB" sz="2400" dirty="0" smtClean="0"/>
              <a:t>FU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30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29161</TotalTime>
  <Words>1412</Words>
  <Application>Microsoft Office PowerPoint</Application>
  <PresentationFormat>Widescreen</PresentationFormat>
  <Paragraphs>263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HCV reinfection among HIV/HCV co-infected individuals in Europe</vt:lpstr>
      <vt:lpstr>Presenter Disclosure Information</vt:lpstr>
      <vt:lpstr>Background</vt:lpstr>
      <vt:lpstr>Aims</vt:lpstr>
      <vt:lpstr>EuroSIDA study</vt:lpstr>
      <vt:lpstr>Methods - Definitions</vt:lpstr>
      <vt:lpstr>Methods - Statistics</vt:lpstr>
      <vt:lpstr>Inclusion criteria</vt:lpstr>
      <vt:lpstr>Who was included?</vt:lpstr>
      <vt:lpstr>Results – Reinfection by treatment</vt:lpstr>
      <vt:lpstr>Results – Reinfection by region</vt:lpstr>
      <vt:lpstr>Results – Characteristics at SVR (1)</vt:lpstr>
      <vt:lpstr>Results – Characteristics at SVR (2)</vt:lpstr>
      <vt:lpstr>Results – Odds of reinfection</vt:lpstr>
      <vt:lpstr>Limitations</vt:lpstr>
      <vt:lpstr>Summary </vt:lpstr>
      <vt:lpstr>Discussion</vt:lpstr>
      <vt:lpstr>The EuroSIDA Study Group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Media</cp:lastModifiedBy>
  <cp:revision>242</cp:revision>
  <cp:lastPrinted>2019-07-17T13:51:06Z</cp:lastPrinted>
  <dcterms:created xsi:type="dcterms:W3CDTF">2017-01-13T09:09:35Z</dcterms:created>
  <dcterms:modified xsi:type="dcterms:W3CDTF">2019-07-24T20:57:32Z</dcterms:modified>
</cp:coreProperties>
</file>